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sldIdLst>
    <p:sldId id="256" r:id="rId2"/>
    <p:sldId id="257" r:id="rId3"/>
    <p:sldId id="258" r:id="rId4"/>
    <p:sldId id="261" r:id="rId5"/>
    <p:sldId id="269" r:id="rId6"/>
    <p:sldId id="268" r:id="rId7"/>
    <p:sldId id="270" r:id="rId8"/>
    <p:sldId id="260" r:id="rId9"/>
    <p:sldId id="271" r:id="rId10"/>
    <p:sldId id="273" r:id="rId11"/>
    <p:sldId id="288" r:id="rId12"/>
    <p:sldId id="289" r:id="rId13"/>
    <p:sldId id="291" r:id="rId14"/>
    <p:sldId id="274" r:id="rId15"/>
    <p:sldId id="275" r:id="rId16"/>
    <p:sldId id="277" r:id="rId17"/>
    <p:sldId id="276" r:id="rId18"/>
    <p:sldId id="278" r:id="rId19"/>
    <p:sldId id="279" r:id="rId20"/>
    <p:sldId id="280" r:id="rId21"/>
    <p:sldId id="262" r:id="rId22"/>
    <p:sldId id="281" r:id="rId23"/>
    <p:sldId id="285" r:id="rId24"/>
    <p:sldId id="284" r:id="rId25"/>
    <p:sldId id="264" r:id="rId26"/>
    <p:sldId id="282" r:id="rId27"/>
    <p:sldId id="286" r:id="rId28"/>
    <p:sldId id="283" r:id="rId29"/>
    <p:sldId id="287" r:id="rId30"/>
    <p:sldId id="266" r:id="rId31"/>
    <p:sldId id="265" r:id="rId32"/>
    <p:sldId id="267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663300"/>
    <a:srgbClr val="FFFF99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855D-5227-46B1-8945-5536D99F39E0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33318-3339-42FF-B4B2-CFB41EBC46C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855D-5227-46B1-8945-5536D99F39E0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33318-3339-42FF-B4B2-CFB41EBC46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855D-5227-46B1-8945-5536D99F39E0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33318-3339-42FF-B4B2-CFB41EBC46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855D-5227-46B1-8945-5536D99F39E0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33318-3339-42FF-B4B2-CFB41EBC46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855D-5227-46B1-8945-5536D99F39E0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48E33318-3339-42FF-B4B2-CFB41EBC46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855D-5227-46B1-8945-5536D99F39E0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33318-3339-42FF-B4B2-CFB41EBC46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855D-5227-46B1-8945-5536D99F39E0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33318-3339-42FF-B4B2-CFB41EBC46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855D-5227-46B1-8945-5536D99F39E0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33318-3339-42FF-B4B2-CFB41EBC46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855D-5227-46B1-8945-5536D99F39E0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33318-3339-42FF-B4B2-CFB41EBC46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855D-5227-46B1-8945-5536D99F39E0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33318-3339-42FF-B4B2-CFB41EBC46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6855D-5227-46B1-8945-5536D99F39E0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33318-3339-42FF-B4B2-CFB41EBC46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026855D-5227-46B1-8945-5536D99F39E0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8E33318-3339-42FF-B4B2-CFB41EBC46C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3832" y="1751598"/>
            <a:ext cx="8229600" cy="1828800"/>
          </a:xfrm>
        </p:spPr>
        <p:txBody>
          <a:bodyPr/>
          <a:lstStyle/>
          <a:p>
            <a:r>
              <a:rPr lang="ru-RU" dirty="0">
                <a:solidFill>
                  <a:srgbClr val="800000"/>
                </a:solidFill>
              </a:rPr>
              <a:t>Влияние человека на окружающую среду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691680" y="6165304"/>
            <a:ext cx="5593904" cy="600472"/>
          </a:xfrm>
        </p:spPr>
        <p:txBody>
          <a:bodyPr>
            <a:normAutofit fontScale="85000" lnSpcReduction="20000"/>
          </a:bodyPr>
          <a:lstStyle/>
          <a:p>
            <a:r>
              <a:rPr lang="ru-RU" sz="2000" dirty="0">
                <a:solidFill>
                  <a:srgbClr val="C00000"/>
                </a:solidFill>
              </a:rPr>
              <a:t>Материалы к занятию ШЮЭ -4</a:t>
            </a:r>
          </a:p>
          <a:p>
            <a:r>
              <a:rPr lang="ru-RU" sz="2000" dirty="0">
                <a:solidFill>
                  <a:srgbClr val="C00000"/>
                </a:solidFill>
              </a:rPr>
              <a:t>Май 2021г.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1600" y="260648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МОУ ДО «Детский экологический центр»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8166A7-71A7-4A95-9A09-11D94CE77671}"/>
              </a:ext>
            </a:extLst>
          </p:cNvPr>
          <p:cNvSpPr txBox="1"/>
          <p:nvPr/>
        </p:nvSpPr>
        <p:spPr>
          <a:xfrm>
            <a:off x="107504" y="3918813"/>
            <a:ext cx="6858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ru-RU" sz="1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ru-RU" sz="1200" b="0" i="0" u="none" strike="noStrike" baseline="0" dirty="0">
              <a:latin typeface="Arial" panose="020B0604020202020204" pitchFamily="34" charset="0"/>
            </a:endParaRPr>
          </a:p>
          <a:p>
            <a:pPr marR="89630" algn="l"/>
            <a:r>
              <a:rPr lang="ru-RU" sz="1200" b="0" i="0" u="none" strike="noStrike" baseline="0" dirty="0">
                <a:latin typeface="Arial" panose="020B0604020202020204" pitchFamily="34" charset="0"/>
              </a:rPr>
              <a:t> </a:t>
            </a:r>
            <a:r>
              <a:rPr lang="ru-RU" sz="1800" b="0" i="0" u="none" strike="noStrike" baseline="0" dirty="0">
                <a:latin typeface="Arial" panose="020B0604020202020204" pitchFamily="34" charset="0"/>
              </a:rPr>
              <a:t>Над презентацией работали: </a:t>
            </a:r>
          </a:p>
          <a:p>
            <a:pPr marR="36830" algn="l"/>
            <a:r>
              <a:rPr lang="ru-RU" sz="1800" b="0" i="0" u="none" strike="noStrike" baseline="0" dirty="0">
                <a:latin typeface="Arial" panose="020B0604020202020204" pitchFamily="34" charset="0"/>
              </a:rPr>
              <a:t>Вера Александровна </a:t>
            </a:r>
            <a:r>
              <a:rPr lang="ru-RU" sz="1800" b="0" i="0" u="none" strike="noStrike" baseline="0" dirty="0" err="1">
                <a:latin typeface="Arial" panose="020B0604020202020204" pitchFamily="34" charset="0"/>
              </a:rPr>
              <a:t>Жульдикова</a:t>
            </a:r>
            <a:r>
              <a:rPr lang="ru-RU" sz="1800" b="0" i="0" u="none" strike="noStrike" baseline="0" dirty="0">
                <a:latin typeface="Arial" panose="020B0604020202020204" pitchFamily="34" charset="0"/>
              </a:rPr>
              <a:t>, методист МОУ ДО «ДЭЦ»</a:t>
            </a:r>
          </a:p>
          <a:p>
            <a:pPr marR="18440" algn="l"/>
            <a:r>
              <a:rPr lang="ru-RU" sz="1800" b="0" i="0" u="none" strike="noStrike" baseline="0" dirty="0">
                <a:latin typeface="Arial" panose="020B0604020202020204" pitchFamily="34" charset="0"/>
              </a:rPr>
              <a:t>Виктория Рудольфовна Балакина, педагог-организатор МОУ ДО «ДЭЦ»</a:t>
            </a:r>
            <a:endParaRPr lang="ru-RU" dirty="0"/>
          </a:p>
        </p:txBody>
      </p:sp>
    </p:spTree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534"/>
            <a:ext cx="9164712" cy="6873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8520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3" r="17872"/>
          <a:stretch/>
        </p:blipFill>
        <p:spPr bwMode="auto">
          <a:xfrm>
            <a:off x="0" y="-1"/>
            <a:ext cx="9144000" cy="6862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2864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" r="24737"/>
          <a:stretch/>
        </p:blipFill>
        <p:spPr bwMode="auto">
          <a:xfrm>
            <a:off x="5918" y="44624"/>
            <a:ext cx="9144000" cy="6857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9819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dirty="0"/>
              <a:t> </a:t>
            </a:r>
          </a:p>
        </p:txBody>
      </p:sp>
      <p:pic>
        <p:nvPicPr>
          <p:cNvPr id="9219" name="Объект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620" y="331881"/>
            <a:ext cx="1956062" cy="3117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Рисунок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64" y="3861048"/>
            <a:ext cx="2427684" cy="2427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Рисунок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4" b="5938"/>
          <a:stretch/>
        </p:blipFill>
        <p:spPr bwMode="auto">
          <a:xfrm>
            <a:off x="6632950" y="3159170"/>
            <a:ext cx="2352614" cy="35571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Рисунок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636" y="149859"/>
            <a:ext cx="2713682" cy="27124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62" y="2363787"/>
            <a:ext cx="2733675" cy="2130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2696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2630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5589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  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7544" y="6205374"/>
            <a:ext cx="7808912" cy="576064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Акция «Чистые берега»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681" y="3212178"/>
            <a:ext cx="5198637" cy="3121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681" y="116959"/>
            <a:ext cx="4797822" cy="2620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56" y="0"/>
            <a:ext cx="4048125" cy="29575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0214" y="2781520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Школьный парк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93656" y="2666354"/>
            <a:ext cx="4389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Акция «Мы за чистый поселок»</a:t>
            </a:r>
          </a:p>
        </p:txBody>
      </p:sp>
    </p:spTree>
    <p:extLst>
      <p:ext uri="{BB962C8B-B14F-4D97-AF65-F5344CB8AC3E}">
        <p14:creationId xmlns:p14="http://schemas.microsoft.com/office/powerpoint/2010/main" val="3999471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4297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00239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3441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9912" y="348534"/>
            <a:ext cx="5220580" cy="1143000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tx1"/>
                </a:solidFill>
                <a:latin typeface="+mn-lt"/>
              </a:rPr>
              <a:t>Окружающая среда – это окружающий человека природный и созданный людьми материальный мир.</a:t>
            </a:r>
          </a:p>
        </p:txBody>
      </p:sp>
      <p:pic>
        <p:nvPicPr>
          <p:cNvPr id="1026" name="Picture 2" descr="http://baq.kz/foto/cf127011487540f9fcb8e033fd92ca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793053"/>
            <a:ext cx="7786742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4"/>
            <a:ext cx="9140981" cy="6855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45492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planete-zemlya.ru/wp-content/upLoads/2013/07/3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1785926"/>
            <a:ext cx="4143372" cy="4933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07504" y="1052736"/>
            <a:ext cx="46788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663300"/>
                </a:solidFill>
              </a:rPr>
              <a:t>разрушается экосистема леса, исчезают многие представители флоры и фауны;</a:t>
            </a:r>
          </a:p>
          <a:p>
            <a:endParaRPr lang="ru-RU" b="1" dirty="0">
              <a:solidFill>
                <a:srgbClr val="663300"/>
              </a:solidFill>
            </a:endParaRPr>
          </a:p>
          <a:p>
            <a:r>
              <a:rPr lang="ru-RU" b="1" dirty="0">
                <a:solidFill>
                  <a:srgbClr val="663300"/>
                </a:solidFill>
              </a:rPr>
              <a:t>уменьшение количества древесины и разнообразия растений приводит к ухудшению качества жизни большинства людей; </a:t>
            </a:r>
          </a:p>
          <a:p>
            <a:endParaRPr lang="ru-RU" b="1" dirty="0">
              <a:solidFill>
                <a:srgbClr val="663300"/>
              </a:solidFill>
            </a:endParaRPr>
          </a:p>
          <a:p>
            <a:r>
              <a:rPr lang="ru-RU" b="1" dirty="0">
                <a:solidFill>
                  <a:srgbClr val="663300"/>
                </a:solidFill>
              </a:rPr>
              <a:t>деревья перестают защищать почвы (вымывание верхнего слоя приводит к образованию оврагов, а опускание уровня грунтовых вод является причиной появления пустынь); </a:t>
            </a:r>
          </a:p>
          <a:p>
            <a:endParaRPr lang="ru-RU" b="1" dirty="0">
              <a:solidFill>
                <a:srgbClr val="663300"/>
              </a:solidFill>
            </a:endParaRPr>
          </a:p>
          <a:p>
            <a:r>
              <a:rPr lang="ru-RU" b="1" dirty="0">
                <a:solidFill>
                  <a:srgbClr val="663300"/>
                </a:solidFill>
              </a:rPr>
              <a:t>увеличивается влажность почв, из-за чего образуются болота.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67944" y="0"/>
            <a:ext cx="50760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dirty="0"/>
              <a:t>Какой ущерб наносит вырубка леса?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8040070" cy="1224136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Посадка деревьев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844824"/>
            <a:ext cx="903649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  <a:p>
            <a:pPr algn="just"/>
            <a:r>
              <a:rPr lang="ru-RU" sz="2400" b="1" dirty="0">
                <a:solidFill>
                  <a:schemeClr val="bg1"/>
                </a:solidFill>
              </a:rPr>
              <a:t>Акция   посвящена  Году Памяти и Славы, объявленного  Указом Президента РФ в 2020 году, в честь 75-летней годовщины Победы в Великой отечественной войне.</a:t>
            </a:r>
          </a:p>
          <a:p>
            <a:pPr algn="just"/>
            <a:r>
              <a:rPr lang="ru-RU" sz="2400" b="1" dirty="0">
                <a:solidFill>
                  <a:schemeClr val="bg1"/>
                </a:solidFill>
              </a:rPr>
              <a:t>В Акции приняли  участие  278  человек из  10   ОУ Ирбитского МО,  было высажено 140 деревьев и 56 кустарников.</a:t>
            </a:r>
          </a:p>
        </p:txBody>
      </p:sp>
    </p:spTree>
    <p:extLst>
      <p:ext uri="{BB962C8B-B14F-4D97-AF65-F5344CB8AC3E}">
        <p14:creationId xmlns:p14="http://schemas.microsoft.com/office/powerpoint/2010/main" val="20516422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56915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90573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Браконьерство носит следующие последствия:</a:t>
            </a:r>
          </a:p>
        </p:txBody>
      </p:sp>
      <p:pic>
        <p:nvPicPr>
          <p:cNvPr id="25602" name="Picture 2" descr="http://cdn-tn.fishki.net/26/upload/post/201508/21/1636938/tn/dead_tiger_aramilev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714488"/>
            <a:ext cx="4333852" cy="48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0" y="1357298"/>
            <a:ext cx="4786346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b="1" dirty="0">
                <a:solidFill>
                  <a:srgbClr val="800000"/>
                </a:solidFill>
              </a:rPr>
              <a:t>Нарушение экологического баланса. </a:t>
            </a:r>
          </a:p>
          <a:p>
            <a:pPr>
              <a:buFont typeface="Arial" pitchFamily="34" charset="0"/>
              <a:buChar char="•"/>
            </a:pPr>
            <a:endParaRPr lang="ru-RU" sz="2000" b="1" dirty="0">
              <a:solidFill>
                <a:srgbClr val="8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000" b="1" dirty="0">
                <a:solidFill>
                  <a:srgbClr val="800000"/>
                </a:solidFill>
              </a:rPr>
              <a:t>Если исчезает определенный вид растений или животных, другие виды экологических ресурсов могут также пострадать.</a:t>
            </a:r>
          </a:p>
          <a:p>
            <a:endParaRPr lang="ru-RU" sz="2000" b="1" dirty="0">
              <a:solidFill>
                <a:srgbClr val="8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000" b="1" dirty="0">
                <a:solidFill>
                  <a:srgbClr val="800000"/>
                </a:solidFill>
              </a:rPr>
              <a:t>Возможное исчезновение целых популяций животных и сортов растений.</a:t>
            </a:r>
          </a:p>
          <a:p>
            <a:pPr>
              <a:buFont typeface="Arial" pitchFamily="34" charset="0"/>
              <a:buChar char="•"/>
            </a:pPr>
            <a:endParaRPr lang="ru-RU" sz="2000" b="1" dirty="0">
              <a:solidFill>
                <a:srgbClr val="8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000" b="1" dirty="0">
                <a:solidFill>
                  <a:srgbClr val="800000"/>
                </a:solidFill>
              </a:rPr>
              <a:t>Туристическая деятельность постепенно теряет свою популярность.</a:t>
            </a:r>
          </a:p>
          <a:p>
            <a:pPr>
              <a:buFont typeface="Arial" pitchFamily="34" charset="0"/>
              <a:buChar char="•"/>
            </a:pPr>
            <a:endParaRPr lang="ru-RU" sz="2000" b="1" dirty="0">
              <a:solidFill>
                <a:srgbClr val="8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000" b="1" dirty="0">
                <a:solidFill>
                  <a:srgbClr val="800000"/>
                </a:solidFill>
              </a:rPr>
              <a:t>Увеличение количества стихийных бедствий и чрезвычайных ситуаций. </a:t>
            </a:r>
          </a:p>
          <a:p>
            <a:endParaRPr lang="ru-RU" dirty="0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116632"/>
            <a:ext cx="8229600" cy="1296144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Создание ООПТ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2030" y="2492896"/>
            <a:ext cx="8398442" cy="2880320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В Ирбитском МО существует 14 ООПТ областного значения</a:t>
            </a:r>
          </a:p>
        </p:txBody>
      </p:sp>
    </p:spTree>
    <p:extLst>
      <p:ext uri="{BB962C8B-B14F-4D97-AF65-F5344CB8AC3E}">
        <p14:creationId xmlns:p14="http://schemas.microsoft.com/office/powerpoint/2010/main" val="1882533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8640"/>
            <a:ext cx="8625136" cy="2908920"/>
          </a:xfrm>
        </p:spPr>
        <p:txBody>
          <a:bodyPr/>
          <a:lstStyle/>
          <a:p>
            <a:r>
              <a:rPr lang="ru-RU" dirty="0"/>
              <a:t> 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  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40"/>
            <a:ext cx="4081628" cy="6406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3822" y="332656"/>
            <a:ext cx="446449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b="1" dirty="0">
                <a:solidFill>
                  <a:schemeClr val="bg1"/>
                </a:solidFill>
              </a:rPr>
              <a:t>ООПТ Ирбитского района</a:t>
            </a:r>
          </a:p>
          <a:p>
            <a:r>
              <a:rPr lang="ru-RU" sz="2000" dirty="0">
                <a:solidFill>
                  <a:schemeClr val="bg1"/>
                </a:solidFill>
              </a:rPr>
              <a:t>-Озеро Поваренное (</a:t>
            </a:r>
            <a:r>
              <a:rPr lang="ru-RU" sz="2000" dirty="0" err="1">
                <a:solidFill>
                  <a:schemeClr val="bg1"/>
                </a:solidFill>
              </a:rPr>
              <a:t>с.Рудное</a:t>
            </a:r>
            <a:r>
              <a:rPr lang="ru-RU" sz="2000" dirty="0">
                <a:solidFill>
                  <a:schemeClr val="bg1"/>
                </a:solidFill>
              </a:rPr>
              <a:t>)</a:t>
            </a:r>
          </a:p>
          <a:p>
            <a:r>
              <a:rPr lang="ru-RU" sz="2000" dirty="0">
                <a:solidFill>
                  <a:schemeClr val="bg1"/>
                </a:solidFill>
              </a:rPr>
              <a:t>- Бугры</a:t>
            </a:r>
          </a:p>
          <a:p>
            <a:r>
              <a:rPr lang="ru-RU" sz="2000" dirty="0">
                <a:solidFill>
                  <a:schemeClr val="bg1"/>
                </a:solidFill>
              </a:rPr>
              <a:t>- </a:t>
            </a:r>
            <a:r>
              <a:rPr lang="ru-RU" sz="2000" dirty="0" err="1">
                <a:solidFill>
                  <a:schemeClr val="bg1"/>
                </a:solidFill>
              </a:rPr>
              <a:t>Косаревский</a:t>
            </a:r>
            <a:r>
              <a:rPr lang="ru-RU" sz="2000" dirty="0">
                <a:solidFill>
                  <a:schemeClr val="bg1"/>
                </a:solidFill>
              </a:rPr>
              <a:t> бор</a:t>
            </a:r>
          </a:p>
          <a:p>
            <a:r>
              <a:rPr lang="ru-RU" sz="2000" dirty="0">
                <a:solidFill>
                  <a:schemeClr val="bg1"/>
                </a:solidFill>
              </a:rPr>
              <a:t>- Красный Яр (</a:t>
            </a:r>
            <a:r>
              <a:rPr lang="ru-RU" sz="2000" dirty="0" err="1">
                <a:solidFill>
                  <a:schemeClr val="bg1"/>
                </a:solidFill>
              </a:rPr>
              <a:t>Лопатково</a:t>
            </a:r>
            <a:r>
              <a:rPr lang="ru-RU" sz="2000" dirty="0">
                <a:solidFill>
                  <a:schemeClr val="bg1"/>
                </a:solidFill>
              </a:rPr>
              <a:t>)</a:t>
            </a:r>
          </a:p>
          <a:p>
            <a:r>
              <a:rPr lang="ru-RU" sz="2000" dirty="0">
                <a:solidFill>
                  <a:schemeClr val="bg1"/>
                </a:solidFill>
              </a:rPr>
              <a:t>- Озеро </a:t>
            </a:r>
            <a:r>
              <a:rPr lang="ru-RU" sz="2000" dirty="0" err="1">
                <a:solidFill>
                  <a:schemeClr val="bg1"/>
                </a:solidFill>
              </a:rPr>
              <a:t>Бутинец</a:t>
            </a:r>
            <a:r>
              <a:rPr lang="ru-RU" sz="2000" dirty="0">
                <a:solidFill>
                  <a:schemeClr val="bg1"/>
                </a:solidFill>
              </a:rPr>
              <a:t>  (Татарское) (</a:t>
            </a:r>
            <a:r>
              <a:rPr lang="ru-RU" sz="2000" dirty="0" err="1">
                <a:solidFill>
                  <a:schemeClr val="bg1"/>
                </a:solidFill>
              </a:rPr>
              <a:t>д.Чубарова</a:t>
            </a:r>
            <a:r>
              <a:rPr lang="ru-RU" sz="2000" dirty="0">
                <a:solidFill>
                  <a:schemeClr val="bg1"/>
                </a:solidFill>
              </a:rPr>
              <a:t>)</a:t>
            </a:r>
          </a:p>
          <a:p>
            <a:r>
              <a:rPr lang="ru-RU" sz="2000" dirty="0">
                <a:solidFill>
                  <a:schemeClr val="bg1"/>
                </a:solidFill>
              </a:rPr>
              <a:t>- Болото по реке Боровая  (</a:t>
            </a:r>
            <a:r>
              <a:rPr lang="ru-RU" sz="2000" dirty="0" err="1">
                <a:solidFill>
                  <a:schemeClr val="bg1"/>
                </a:solidFill>
              </a:rPr>
              <a:t>д.Кочевка</a:t>
            </a:r>
            <a:r>
              <a:rPr lang="ru-RU" sz="2000" dirty="0">
                <a:solidFill>
                  <a:schemeClr val="bg1"/>
                </a:solidFill>
              </a:rPr>
              <a:t>)</a:t>
            </a:r>
          </a:p>
          <a:p>
            <a:r>
              <a:rPr lang="ru-RU" sz="2000" dirty="0">
                <a:solidFill>
                  <a:schemeClr val="bg1"/>
                </a:solidFill>
              </a:rPr>
              <a:t>- Болото </a:t>
            </a:r>
            <a:r>
              <a:rPr lang="ru-RU" sz="2000" dirty="0" err="1">
                <a:solidFill>
                  <a:schemeClr val="bg1"/>
                </a:solidFill>
              </a:rPr>
              <a:t>Ольховское</a:t>
            </a:r>
            <a:r>
              <a:rPr lang="ru-RU" sz="2000" dirty="0">
                <a:solidFill>
                  <a:schemeClr val="bg1"/>
                </a:solidFill>
              </a:rPr>
              <a:t>  (</a:t>
            </a:r>
            <a:r>
              <a:rPr lang="ru-RU" sz="2000" dirty="0" err="1">
                <a:solidFill>
                  <a:schemeClr val="bg1"/>
                </a:solidFill>
              </a:rPr>
              <a:t>д.Знаменка</a:t>
            </a:r>
            <a:r>
              <a:rPr lang="ru-RU" sz="2000" dirty="0">
                <a:solidFill>
                  <a:schemeClr val="bg1"/>
                </a:solidFill>
              </a:rPr>
              <a:t>)</a:t>
            </a:r>
          </a:p>
          <a:p>
            <a:r>
              <a:rPr lang="ru-RU" sz="2000" dirty="0">
                <a:solidFill>
                  <a:schemeClr val="bg1"/>
                </a:solidFill>
              </a:rPr>
              <a:t>- Вязовые насаждения : вязовая роща,  лески около </a:t>
            </a:r>
            <a:r>
              <a:rPr lang="ru-RU" sz="2000" dirty="0" err="1">
                <a:solidFill>
                  <a:schemeClr val="bg1"/>
                </a:solidFill>
              </a:rPr>
              <a:t>д.Дубская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д.Буланова</a:t>
            </a:r>
            <a:r>
              <a:rPr lang="ru-RU" sz="2000" dirty="0">
                <a:solidFill>
                  <a:schemeClr val="bg1"/>
                </a:solidFill>
              </a:rPr>
              <a:t>, д.      </a:t>
            </a:r>
            <a:r>
              <a:rPr lang="ru-RU" sz="2000" dirty="0" err="1">
                <a:solidFill>
                  <a:schemeClr val="bg1"/>
                </a:solidFill>
              </a:rPr>
              <a:t>Бердюгина</a:t>
            </a:r>
            <a:r>
              <a:rPr lang="ru-RU" sz="2000" dirty="0">
                <a:solidFill>
                  <a:schemeClr val="bg1"/>
                </a:solidFill>
              </a:rPr>
              <a:t> и </a:t>
            </a:r>
            <a:r>
              <a:rPr lang="ru-RU" sz="2000" dirty="0" err="1">
                <a:solidFill>
                  <a:schemeClr val="bg1"/>
                </a:solidFill>
              </a:rPr>
              <a:t>д.Трубина</a:t>
            </a:r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- Насаждения Сосны и лиственницы у села Горки</a:t>
            </a:r>
          </a:p>
          <a:p>
            <a:r>
              <a:rPr lang="ru-RU" sz="2000" dirty="0">
                <a:solidFill>
                  <a:schemeClr val="bg1"/>
                </a:solidFill>
              </a:rPr>
              <a:t>-Посадки сосны в с. </a:t>
            </a:r>
            <a:r>
              <a:rPr lang="ru-RU" sz="2000" dirty="0" err="1">
                <a:solidFill>
                  <a:schemeClr val="bg1"/>
                </a:solidFill>
              </a:rPr>
              <a:t>Килачевское</a:t>
            </a:r>
            <a:r>
              <a:rPr lang="ru-RU" sz="2000" dirty="0">
                <a:solidFill>
                  <a:schemeClr val="bg1"/>
                </a:solidFill>
              </a:rPr>
              <a:t> , Парк  25-летия Победы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25763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 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70" y="86919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6919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32" y="3470781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168" y="3470781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9515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 </a:t>
            </a: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4294967295"/>
          </p:nvPr>
        </p:nvSpPr>
        <p:spPr>
          <a:xfrm>
            <a:off x="362541" y="2158891"/>
            <a:ext cx="6400800" cy="1752600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2050" name="Picture 2" descr="E:\орхидные\Орхидеи, Бабочки\S73004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1130"/>
            <a:ext cx="4773045" cy="3676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185" name="WordArt 9"/>
          <p:cNvSpPr>
            <a:spLocks noChangeArrowheads="1" noChangeShapeType="1" noTextEdit="1"/>
          </p:cNvSpPr>
          <p:nvPr/>
        </p:nvSpPr>
        <p:spPr bwMode="auto">
          <a:xfrm>
            <a:off x="168309" y="3140969"/>
            <a:ext cx="3899636" cy="15121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78"/>
              </a:avLst>
            </a:prstTxWarp>
          </a:bodyPr>
          <a:lstStyle/>
          <a:p>
            <a:pPr algn="ctr"/>
            <a:endParaRPr lang="ru-RU" sz="200" kern="10" dirty="0">
              <a:ln w="9525">
                <a:solidFill>
                  <a:srgbClr val="1F497D"/>
                </a:solidFill>
                <a:round/>
                <a:headEnd/>
                <a:tailEnd/>
              </a:ln>
              <a:solidFill>
                <a:schemeClr val="bg1"/>
              </a:solidFill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945" y="3212976"/>
            <a:ext cx="4249256" cy="31869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354" y="124844"/>
            <a:ext cx="4062311" cy="30467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04C040-C2CA-4EBB-B545-C6EA4D292D02}"/>
              </a:ext>
            </a:extLst>
          </p:cNvPr>
          <p:cNvSpPr txBox="1"/>
          <p:nvPr/>
        </p:nvSpPr>
        <p:spPr>
          <a:xfrm>
            <a:off x="297212" y="4046076"/>
            <a:ext cx="41232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Красная Книга орхидных Ирбитского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12054637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5018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  <p:bldP spid="6" grpId="0" build="p"/>
      <p:bldP spid="5018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ru-RU" u="sng" dirty="0">
                <a:solidFill>
                  <a:schemeClr val="tx1"/>
                </a:solidFill>
              </a:rPr>
              <a:t>Экологические проблемы</a:t>
            </a:r>
          </a:p>
        </p:txBody>
      </p:sp>
      <p:sp>
        <p:nvSpPr>
          <p:cNvPr id="4" name="Стрелка вниз 3"/>
          <p:cNvSpPr/>
          <p:nvPr/>
        </p:nvSpPr>
        <p:spPr>
          <a:xfrm rot="2591735">
            <a:off x="1301503" y="1107384"/>
            <a:ext cx="428628" cy="8181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 rot="1908256">
            <a:off x="2339174" y="1772789"/>
            <a:ext cx="428628" cy="16794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4500562" y="1214422"/>
            <a:ext cx="428628" cy="7143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rot="19244478">
            <a:off x="7421640" y="1116290"/>
            <a:ext cx="428628" cy="8053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2844" y="1928802"/>
            <a:ext cx="171451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663300"/>
                </a:solidFill>
              </a:rPr>
              <a:t>Загрязнение водоемов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00034" y="3643314"/>
            <a:ext cx="171451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>
                <a:solidFill>
                  <a:srgbClr val="663300"/>
                </a:solidFill>
              </a:rPr>
              <a:t>Загрязнение воздуха и почвы</a:t>
            </a:r>
            <a:endParaRPr lang="ru-RU" sz="2000" dirty="0">
              <a:solidFill>
                <a:srgbClr val="66330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786182" y="2071678"/>
            <a:ext cx="185738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FF0000"/>
                </a:solidFill>
              </a:rPr>
              <a:t>Проблемы </a:t>
            </a:r>
          </a:p>
          <a:p>
            <a:pPr algn="ctr"/>
            <a:r>
              <a:rPr lang="ru-RU" sz="2000">
                <a:solidFill>
                  <a:srgbClr val="FF0000"/>
                </a:solidFill>
              </a:rPr>
              <a:t>вашего села? 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11" name="Стрелка вниз 10"/>
          <p:cNvSpPr/>
          <p:nvPr/>
        </p:nvSpPr>
        <p:spPr>
          <a:xfrm rot="20008269">
            <a:off x="6684223" y="1799416"/>
            <a:ext cx="428628" cy="15620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000892" y="3643314"/>
            <a:ext cx="1928826" cy="9286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663300"/>
                </a:solidFill>
              </a:rPr>
              <a:t>Браконьерство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215204" y="1928802"/>
            <a:ext cx="1928796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663300"/>
                </a:solidFill>
              </a:rPr>
              <a:t>Уничтожение   лесов</a:t>
            </a:r>
          </a:p>
        </p:txBody>
      </p:sp>
      <p:pic>
        <p:nvPicPr>
          <p:cNvPr id="15362" name="Picture 2" descr="C:\Users\ёё\Desktop\презентация настя\priroda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3357562"/>
            <a:ext cx="4572032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0"/>
                            </p:stCondLst>
                            <p:childTnLst>
                              <p:par>
                                <p:cTn id="5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 fontScale="90000"/>
          </a:bodyPr>
          <a:lstStyle/>
          <a:p>
            <a:r>
              <a:rPr lang="ru-RU" i="1" u="sng" dirty="0">
                <a:solidFill>
                  <a:schemeClr val="tx1"/>
                </a:solidFill>
              </a:rPr>
              <a:t>Решение экологических проблем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1428736"/>
            <a:ext cx="6572296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663300"/>
                </a:solidFill>
              </a:rPr>
              <a:t>Бережно относится к природным богатствам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14414" y="2500306"/>
            <a:ext cx="6572296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663300"/>
                </a:solidFill>
              </a:rPr>
              <a:t>Восстанавливать леса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14414" y="3429000"/>
            <a:ext cx="6572296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663300"/>
                </a:solidFill>
              </a:rPr>
              <a:t>Создавать заповедники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4429132"/>
            <a:ext cx="6572296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663300"/>
                </a:solidFill>
              </a:rPr>
              <a:t>Создавать очистительные сооружения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14414" y="5357826"/>
            <a:ext cx="6572296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663300"/>
                </a:solidFill>
              </a:rPr>
              <a:t>Восстанавливать леса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ёё\Desktop\презентация настя\img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ёё\Desktop\презентация настя\hqdefault.jpg"/>
          <p:cNvPicPr>
            <a:picLocks noChangeAspect="1" noChangeArrowheads="1"/>
          </p:cNvPicPr>
          <p:nvPr/>
        </p:nvPicPr>
        <p:blipFill>
          <a:blip r:embed="rId2" cstate="print"/>
          <a:srcRect t="6250" b="6249"/>
          <a:stretch>
            <a:fillRect/>
          </a:stretch>
        </p:blipFill>
        <p:spPr bwMode="auto">
          <a:xfrm>
            <a:off x="107504" y="0"/>
            <a:ext cx="9144000" cy="6221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-1548680" y="4734342"/>
            <a:ext cx="770732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Берегите природу</a:t>
            </a:r>
            <a:r>
              <a:rPr lang="ru-RU" sz="6600" dirty="0">
                <a:ln w="10160">
                  <a:solidFill>
                    <a:schemeClr val="accent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!</a:t>
            </a:r>
          </a:p>
        </p:txBody>
      </p:sp>
    </p:spTree>
  </p:cSld>
  <p:clrMapOvr>
    <a:masterClrMapping/>
  </p:clrMapOvr>
  <p:transition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Источники загрязнения водоемов</a:t>
            </a:r>
          </a:p>
        </p:txBody>
      </p:sp>
      <p:pic>
        <p:nvPicPr>
          <p:cNvPr id="18434" name="Picture 2" descr="http://v-kurse.ru/upload/iblock/23b/23bd4835dabcff5f555fec99c6d7f90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357298"/>
            <a:ext cx="4286280" cy="48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643438" y="1142984"/>
            <a:ext cx="4500562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 </a:t>
            </a:r>
          </a:p>
          <a:p>
            <a:r>
              <a:rPr lang="ru-RU" sz="2000" b="1" i="1" dirty="0">
                <a:solidFill>
                  <a:srgbClr val="FFFF00"/>
                </a:solidFill>
              </a:rPr>
              <a:t>1) атмосферные осадки, содержащие загрязняющие вещества промышленного происхождения, которые вымываются из атмосферы;</a:t>
            </a:r>
          </a:p>
          <a:p>
            <a:r>
              <a:rPr lang="ru-RU" sz="2000" b="1" i="1" dirty="0">
                <a:solidFill>
                  <a:srgbClr val="FFFF00"/>
                </a:solidFill>
              </a:rPr>
              <a:t>2) городские сточные воды (бытовые, канализационные стоки, содержащие вредные для здоровья синтетические моющие средства и др.);</a:t>
            </a:r>
          </a:p>
          <a:p>
            <a:r>
              <a:rPr lang="ru-RU" sz="2000" b="1" i="1" dirty="0">
                <a:solidFill>
                  <a:srgbClr val="FFFF00"/>
                </a:solidFill>
              </a:rPr>
              <a:t>3) промышленные сточные воды;</a:t>
            </a:r>
          </a:p>
          <a:p>
            <a:r>
              <a:rPr lang="ru-RU" sz="2000" b="1" i="1" dirty="0">
                <a:solidFill>
                  <a:srgbClr val="FFFF00"/>
                </a:solidFill>
              </a:rPr>
              <a:t>4) сельскохозяйственные сточные воды (отходы животноводческих комплексов, смыв с полей удобрений и пестицидов дождями и весенними талыми водами и др.)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476673"/>
            <a:ext cx="7846640" cy="3024335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1"/>
                </a:solidFill>
              </a:rPr>
              <a:t>ИЗУЧЕНИЕ СОСТАВА РЕЧНОЙ ВОДЫ </a:t>
            </a:r>
            <a:br>
              <a:rPr lang="ru-RU" sz="3200" dirty="0">
                <a:solidFill>
                  <a:schemeClr val="tx1"/>
                </a:solidFill>
              </a:rPr>
            </a:br>
            <a:r>
              <a:rPr lang="ru-RU" sz="3200" b="1" dirty="0">
                <a:solidFill>
                  <a:schemeClr val="tx1"/>
                </a:solidFill>
              </a:rPr>
              <a:t>В РАЗЛИЧНЫХ ВОДОЕМАХ ИРБИТСКОГО РАЙОНА</a:t>
            </a:r>
            <a:br>
              <a:rPr lang="ru-RU" sz="3200" b="1" dirty="0"/>
            </a:br>
            <a:br>
              <a:rPr lang="ru-RU" sz="3200" b="1" dirty="0"/>
            </a:br>
            <a:br>
              <a:rPr lang="ru-RU" sz="3200" b="1" dirty="0"/>
            </a:b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3717032"/>
            <a:ext cx="6400800" cy="1752600"/>
          </a:xfrm>
        </p:spPr>
        <p:txBody>
          <a:bodyPr>
            <a:normAutofit fontScale="77500" lnSpcReduction="20000"/>
          </a:bodyPr>
          <a:lstStyle/>
          <a:p>
            <a:pPr algn="r"/>
            <a:r>
              <a:rPr lang="ru-RU" b="1" dirty="0">
                <a:solidFill>
                  <a:schemeClr val="tx1"/>
                </a:solidFill>
              </a:rPr>
              <a:t>Автор: Лобанов Илья ,</a:t>
            </a:r>
          </a:p>
          <a:p>
            <a:pPr algn="r"/>
            <a:r>
              <a:rPr lang="ru-RU" b="1" dirty="0">
                <a:solidFill>
                  <a:schemeClr val="tx1"/>
                </a:solidFill>
              </a:rPr>
              <a:t>обучающийся 9а класса </a:t>
            </a:r>
          </a:p>
          <a:p>
            <a:pPr algn="r"/>
            <a:r>
              <a:rPr lang="ru-RU" b="1" dirty="0">
                <a:solidFill>
                  <a:schemeClr val="tx1"/>
                </a:solidFill>
              </a:rPr>
              <a:t>МОУ «Пионерская СОШ»</a:t>
            </a:r>
          </a:p>
          <a:p>
            <a:pPr algn="r"/>
            <a:r>
              <a:rPr lang="ru-RU" b="1" dirty="0">
                <a:solidFill>
                  <a:schemeClr val="tx1"/>
                </a:solidFill>
              </a:rPr>
              <a:t>Руководитель: </a:t>
            </a:r>
          </a:p>
          <a:p>
            <a:pPr algn="r"/>
            <a:r>
              <a:rPr lang="ru-RU" b="1" dirty="0" err="1">
                <a:solidFill>
                  <a:schemeClr val="tx1"/>
                </a:solidFill>
              </a:rPr>
              <a:t>Ловыгина</a:t>
            </a:r>
            <a:r>
              <a:rPr lang="ru-RU" b="1" dirty="0">
                <a:solidFill>
                  <a:schemeClr val="tx1"/>
                </a:solidFill>
              </a:rPr>
              <a:t> Т. А.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54" y="2420888"/>
            <a:ext cx="3118238" cy="4176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3281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8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3808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1068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ёё\Desktop\презентация настя\56b40fbf1bbc4.jpg"/>
          <p:cNvPicPr>
            <a:picLocks noChangeAspect="1" noChangeArrowheads="1"/>
          </p:cNvPicPr>
          <p:nvPr/>
        </p:nvPicPr>
        <p:blipFill>
          <a:blip r:embed="rId2" cstate="print"/>
          <a:srcRect l="4762" r="7937" b="4478"/>
          <a:stretch>
            <a:fillRect/>
          </a:stretch>
        </p:blipFill>
        <p:spPr bwMode="auto">
          <a:xfrm>
            <a:off x="214282" y="1000108"/>
            <a:ext cx="4500594" cy="371477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43108" y="142852"/>
            <a:ext cx="4932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u="sng" dirty="0"/>
              <a:t>Загрязнение воздуха</a:t>
            </a:r>
          </a:p>
        </p:txBody>
      </p:sp>
      <p:pic>
        <p:nvPicPr>
          <p:cNvPr id="5" name="Picture 2" descr="C:\Users\ёё\Desktop\презентация настя\56b1a48f30fad.jpg"/>
          <p:cNvPicPr>
            <a:picLocks noChangeAspect="1" noChangeArrowheads="1"/>
          </p:cNvPicPr>
          <p:nvPr/>
        </p:nvPicPr>
        <p:blipFill>
          <a:blip r:embed="rId3" cstate="print"/>
          <a:srcRect l="5172" t="3704" r="3448" b="12963"/>
          <a:stretch>
            <a:fillRect/>
          </a:stretch>
        </p:blipFill>
        <p:spPr bwMode="auto">
          <a:xfrm>
            <a:off x="4714876" y="2428868"/>
            <a:ext cx="4214810" cy="414340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99434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3">
      <a:dk1>
        <a:sysClr val="windowText" lastClr="000000"/>
      </a:dk1>
      <a:lt1>
        <a:sysClr val="window" lastClr="FFFFFF"/>
      </a:lt1>
      <a:dk2>
        <a:srgbClr val="92D050"/>
      </a:dk2>
      <a:lt2>
        <a:srgbClr val="C9C2D1"/>
      </a:lt2>
      <a:accent1>
        <a:srgbClr val="CEB966"/>
      </a:accent1>
      <a:accent2>
        <a:srgbClr val="3A452D"/>
      </a:accent2>
      <a:accent3>
        <a:srgbClr val="533DA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292</TotalTime>
  <Words>492</Words>
  <Application>Microsoft Office PowerPoint</Application>
  <PresentationFormat>Экран (4:3)</PresentationFormat>
  <Paragraphs>85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0" baseType="lpstr">
      <vt:lpstr>Arial</vt:lpstr>
      <vt:lpstr>Book Antiqua</vt:lpstr>
      <vt:lpstr>Lucida Sans</vt:lpstr>
      <vt:lpstr>Times New Roman</vt:lpstr>
      <vt:lpstr>Wingdings</vt:lpstr>
      <vt:lpstr>Wingdings 2</vt:lpstr>
      <vt:lpstr>Wingdings 3</vt:lpstr>
      <vt:lpstr>Апекс</vt:lpstr>
      <vt:lpstr>Влияние человека на окружающую среду</vt:lpstr>
      <vt:lpstr>Окружающая среда – это окружающий человека природный и созданный людьми материальный мир.</vt:lpstr>
      <vt:lpstr>Экологические проблемы</vt:lpstr>
      <vt:lpstr>Источники загрязнения водоемов</vt:lpstr>
      <vt:lpstr>ИЗУЧЕНИЕ СОСТАВА РЕЧНОЙ ВОДЫ  В РАЗЛИЧНЫХ ВОДОЕМАХ ИРБИТСКОГО РАЙОНА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Посадка деревьев</vt:lpstr>
      <vt:lpstr>Презентация PowerPoint</vt:lpstr>
      <vt:lpstr>Презентация PowerPoint</vt:lpstr>
      <vt:lpstr>Браконьерство носит следующие последствия:</vt:lpstr>
      <vt:lpstr>Создание ООПТ</vt:lpstr>
      <vt:lpstr>  </vt:lpstr>
      <vt:lpstr>  </vt:lpstr>
      <vt:lpstr> </vt:lpstr>
      <vt:lpstr>Решение экологических проблем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ёё</dc:creator>
  <cp:lastModifiedBy>user</cp:lastModifiedBy>
  <cp:revision>32</cp:revision>
  <dcterms:created xsi:type="dcterms:W3CDTF">2016-05-01T18:31:35Z</dcterms:created>
  <dcterms:modified xsi:type="dcterms:W3CDTF">2021-04-16T05:44:30Z</dcterms:modified>
</cp:coreProperties>
</file>