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1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FFFF"/>
    <a:srgbClr val="DDDDD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84" d="100"/>
          <a:sy n="84" d="100"/>
        </p:scale>
        <p:origin x="18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01F1C-1CA8-4E0B-9981-B93B8AE34B71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EF422-D073-4995-A886-D447F0CFF6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5BA02E-8F55-4C4E-A498-6C78BADC385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19AB3E-6400-4619-BFD1-17DB5AD8557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5.xml"/><Relationship Id="rId18" Type="http://schemas.openxmlformats.org/officeDocument/2006/relationships/slide" Target="slide20.xml"/><Relationship Id="rId26" Type="http://schemas.openxmlformats.org/officeDocument/2006/relationships/slide" Target="slide22.xml"/><Relationship Id="rId3" Type="http://schemas.openxmlformats.org/officeDocument/2006/relationships/slide" Target="slide10.xml"/><Relationship Id="rId21" Type="http://schemas.openxmlformats.org/officeDocument/2006/relationships/slide" Target="slide7.xml"/><Relationship Id="rId34" Type="http://schemas.openxmlformats.org/officeDocument/2006/relationships/slide" Target="slide23.xml"/><Relationship Id="rId7" Type="http://schemas.openxmlformats.org/officeDocument/2006/relationships/slide" Target="slide18.xml"/><Relationship Id="rId12" Type="http://schemas.openxmlformats.org/officeDocument/2006/relationships/slide" Target="slide29.xml"/><Relationship Id="rId17" Type="http://schemas.openxmlformats.org/officeDocument/2006/relationships/slide" Target="slide6.xml"/><Relationship Id="rId25" Type="http://schemas.openxmlformats.org/officeDocument/2006/relationships/slide" Target="slide36.xml"/><Relationship Id="rId33" Type="http://schemas.openxmlformats.org/officeDocument/2006/relationships/slide" Target="slide9.xml"/><Relationship Id="rId2" Type="http://schemas.openxmlformats.org/officeDocument/2006/relationships/slide" Target="slide17.xml"/><Relationship Id="rId16" Type="http://schemas.openxmlformats.org/officeDocument/2006/relationships/slide" Target="slide30.xml"/><Relationship Id="rId20" Type="http://schemas.openxmlformats.org/officeDocument/2006/relationships/slide" Target="slide25.xml"/><Relationship Id="rId29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slide" Target="slide12.xml"/><Relationship Id="rId24" Type="http://schemas.openxmlformats.org/officeDocument/2006/relationships/slide" Target="slide31.xml"/><Relationship Id="rId32" Type="http://schemas.openxmlformats.org/officeDocument/2006/relationships/slide" Target="slide33.xml"/><Relationship Id="rId5" Type="http://schemas.openxmlformats.org/officeDocument/2006/relationships/slide" Target="slide34.xml"/><Relationship Id="rId15" Type="http://schemas.openxmlformats.org/officeDocument/2006/relationships/slide" Target="slide35.xml"/><Relationship Id="rId23" Type="http://schemas.openxmlformats.org/officeDocument/2006/relationships/slide" Target="slide14.xml"/><Relationship Id="rId28" Type="http://schemas.openxmlformats.org/officeDocument/2006/relationships/slide" Target="slide32.xml"/><Relationship Id="rId36" Type="http://schemas.openxmlformats.org/officeDocument/2006/relationships/image" Target="../media/image3.png"/><Relationship Id="rId10" Type="http://schemas.openxmlformats.org/officeDocument/2006/relationships/slide" Target="slide4.xml"/><Relationship Id="rId19" Type="http://schemas.openxmlformats.org/officeDocument/2006/relationships/slide" Target="slide13.xml"/><Relationship Id="rId31" Type="http://schemas.openxmlformats.org/officeDocument/2006/relationships/slide" Target="slide16.xml"/><Relationship Id="rId4" Type="http://schemas.openxmlformats.org/officeDocument/2006/relationships/slide" Target="slide27.xml"/><Relationship Id="rId9" Type="http://schemas.openxmlformats.org/officeDocument/2006/relationships/slide" Target="slide28.xml"/><Relationship Id="rId14" Type="http://schemas.openxmlformats.org/officeDocument/2006/relationships/slide" Target="slide19.xml"/><Relationship Id="rId22" Type="http://schemas.openxmlformats.org/officeDocument/2006/relationships/slide" Target="slide21.xml"/><Relationship Id="rId27" Type="http://schemas.openxmlformats.org/officeDocument/2006/relationships/slide" Target="slide15.xml"/><Relationship Id="rId30" Type="http://schemas.openxmlformats.org/officeDocument/2006/relationships/slide" Target="slide26.xml"/><Relationship Id="rId35" Type="http://schemas.openxmlformats.org/officeDocument/2006/relationships/slide" Target="slide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596" y="413999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7" name="Заголовок 5"/>
          <p:cNvSpPr>
            <a:spLocks noGrp="1"/>
          </p:cNvSpPr>
          <p:nvPr/>
        </p:nvSpPr>
        <p:spPr bwMode="white">
          <a:xfrm>
            <a:off x="783649" y="332656"/>
            <a:ext cx="7568771" cy="11521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МОУ  «</a:t>
            </a:r>
            <a:r>
              <a:rPr lang="ru-RU" sz="2400" b="1" dirty="0" err="1" smtClean="0">
                <a:solidFill>
                  <a:schemeClr val="bg1"/>
                </a:solidFill>
              </a:rPr>
              <a:t>Зайковская</a:t>
            </a:r>
            <a:r>
              <a:rPr lang="ru-RU" sz="2400" b="1" dirty="0" smtClean="0">
                <a:solidFill>
                  <a:schemeClr val="bg1"/>
                </a:solidFill>
              </a:rPr>
              <a:t> средняя общеобразовательная школа №1 имени  Дважды Героя Советского Союза </a:t>
            </a:r>
            <a:r>
              <a:rPr lang="ru-RU" sz="2400" b="1" dirty="0" err="1" smtClean="0">
                <a:solidFill>
                  <a:schemeClr val="bg1"/>
                </a:solidFill>
              </a:rPr>
              <a:t>Г.А.Речкалова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650" y="2204864"/>
            <a:ext cx="81034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Районная экологическая акция «Экологический сентябрь»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Классный час «Экологический сентябрь»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5085184"/>
            <a:ext cx="6576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Работа Крапивиной Людмилы Анатольевны,</a:t>
            </a:r>
          </a:p>
          <a:p>
            <a:r>
              <a:rPr lang="ru-RU" b="1" dirty="0">
                <a:solidFill>
                  <a:schemeClr val="bg1"/>
                </a:solidFill>
              </a:rPr>
              <a:t>у</a:t>
            </a:r>
            <a:r>
              <a:rPr lang="ru-RU" b="1" dirty="0" smtClean="0">
                <a:solidFill>
                  <a:schemeClr val="bg1"/>
                </a:solidFill>
              </a:rPr>
              <a:t>чителя начальных классов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21166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2020 г.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mg2.freepng.ru/20180426/eze/kisspng-heraldry-rose-coat-of-arms-clip-art-a-flower-petal-5ae2850dcbc032.8883826415247946378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49" l="4222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63881"/>
            <a:ext cx="2731758" cy="24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какой погодой птицы перестают петь?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6215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b="1" dirty="0" smtClean="0"/>
              <a:t>Перед дождливой</a:t>
            </a:r>
            <a:endParaRPr lang="ru-RU" sz="36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971600" y="188640"/>
            <a:ext cx="5904656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Животные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Рисунок 43" descr="1 (1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3786190"/>
            <a:ext cx="2833674" cy="283367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298303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ест зимой жаба?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5005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b="1" dirty="0" smtClean="0"/>
              <a:t>Ничего, она спит</a:t>
            </a:r>
            <a:endParaRPr lang="ru-RU" sz="36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214282" y="116632"/>
            <a:ext cx="741050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Животные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Picture 2" descr="Жабы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89952" l="9994" r="940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14" y="3105471"/>
            <a:ext cx="3433276" cy="28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813" y="1265530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называется гнездо у белки?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4861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b="1" dirty="0" err="1" smtClean="0"/>
              <a:t>Гайно</a:t>
            </a:r>
            <a:endParaRPr lang="ru-RU" sz="36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1093767" y="165866"/>
            <a:ext cx="6517958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Picture 2" descr="гнездо белки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5238" l="6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45" y="3674020"/>
            <a:ext cx="2996257" cy="232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Какая птица выводит птенцов зимой?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5005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Клест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611560" y="142852"/>
            <a:ext cx="640871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Животные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2" descr="Клест – это лесная певчая птица из семейства вьюрковых. Клест-еловик:  описание, образ жизни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0" b="89936" l="171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00" y="3861048"/>
            <a:ext cx="3024191" cy="30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случается с пчелой, когда она ужалит?</a:t>
            </a: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621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Умирает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214282" y="142852"/>
            <a:ext cx="709402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Животные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Рисунок 42" descr="800px-Apis_mellifera_carnica_worker_hive_entrance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36676"/>
            <a:ext cx="2566606" cy="2494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4886" y="1321368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охраняет лесную полянку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вредных мух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4645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b="1" dirty="0" smtClean="0"/>
              <a:t>Стрекоза</a:t>
            </a:r>
            <a:endParaRPr lang="ru-RU" sz="36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214282" y="165583"/>
            <a:ext cx="745406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avatars.mds.yandex.net/get-pdb/1781474/ee1a4f26-c395-497b-81d2-9d1d26d339df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35" y="4316538"/>
            <a:ext cx="2542419" cy="18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Заметив врага, эта птица кричит, как дикая кошка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45737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b="1" dirty="0" smtClean="0"/>
              <a:t>Иволга</a:t>
            </a:r>
          </a:p>
          <a:p>
            <a:endParaRPr lang="ru-RU" sz="3600" dirty="0"/>
          </a:p>
          <a:p>
            <a:endParaRPr lang="ru-RU" sz="3600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214282" y="142852"/>
            <a:ext cx="7238038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Picture 2" descr="Стихи про иволгу — Стихи, картинки и любовь…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7000" l="3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309715"/>
            <a:ext cx="4150509" cy="282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6732" y="1215483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Красная книга?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495830" y="2003146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57978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2400" b="1" dirty="0" smtClean="0"/>
              <a:t>Красная книга- это документ, содержащий сведения о редких и находящихся под угрозой исчезновения животных и растений.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страиваемая 42">
            <a:hlinkClick r:id="" action="ppaction://noaction" highlightClick="1"/>
          </p:cNvPr>
          <p:cNvSpPr/>
          <p:nvPr/>
        </p:nvSpPr>
        <p:spPr>
          <a:xfrm>
            <a:off x="165146" y="416873"/>
            <a:ext cx="8001056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книга 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2" descr="Красная книга России купить книгу цена 700 - Центральный детский интернет  магази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8398" r="13601" b="2879"/>
          <a:stretch/>
        </p:blipFill>
        <p:spPr bwMode="auto">
          <a:xfrm rot="1193146">
            <a:off x="6275809" y="3776360"/>
            <a:ext cx="1961665" cy="260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3014" y="1294059"/>
            <a:ext cx="5857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цветковое растение, которое занесено в Красную книгу Свердловской области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6215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dirty="0" smtClean="0"/>
              <a:t>Венерин башмачок</a:t>
            </a:r>
            <a:endParaRPr lang="ru-RU" sz="3600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страиваемая 42">
            <a:hlinkClick r:id="" action="ppaction://noaction" highlightClick="1"/>
          </p:cNvPr>
          <p:cNvSpPr/>
          <p:nvPr/>
        </p:nvSpPr>
        <p:spPr>
          <a:xfrm>
            <a:off x="214282" y="285728"/>
            <a:ext cx="7310046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книга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84018"/>
            <a:ext cx="2762283" cy="250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4573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Бородатая </a:t>
            </a:r>
            <a:r>
              <a:rPr lang="ru-RU" sz="3600" b="1" dirty="0" err="1" smtClean="0"/>
              <a:t>неясыпь</a:t>
            </a:r>
            <a:endParaRPr lang="ru-RU" sz="3600" b="1" dirty="0" smtClean="0"/>
          </a:p>
          <a:p>
            <a:endParaRPr lang="ru-RU" sz="3600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страиваемая 42">
            <a:hlinkClick r:id="" action="ppaction://noaction" highlightClick="1"/>
          </p:cNvPr>
          <p:cNvSpPr/>
          <p:nvPr/>
        </p:nvSpPr>
        <p:spPr>
          <a:xfrm>
            <a:off x="214282" y="285728"/>
            <a:ext cx="7929618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книга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2" descr="Встречи с бородатой неясыть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59" y="3820481"/>
            <a:ext cx="3334219" cy="251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827584" y="1026218"/>
            <a:ext cx="57606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Какая птица занесена в Красную книгу 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рала, которая встречается в </a:t>
            </a:r>
            <a:r>
              <a:rPr lang="ru-RU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Ирбитском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заказнике?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страиваемая 4">
            <a:hlinkClick r:id="" action="ppaction://hlinkshowjump?jump=nextslide" highlightClick="1"/>
          </p:cNvPr>
          <p:cNvSpPr/>
          <p:nvPr/>
        </p:nvSpPr>
        <p:spPr>
          <a:xfrm>
            <a:off x="285720" y="1357298"/>
            <a:ext cx="642942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Управляющая кнопка: настраиваемая 5">
            <a:hlinkClick r:id="rId2" action="ppaction://hlinksldjump" highlightClick="1"/>
          </p:cNvPr>
          <p:cNvSpPr/>
          <p:nvPr/>
        </p:nvSpPr>
        <p:spPr>
          <a:xfrm>
            <a:off x="1071538" y="1357298"/>
            <a:ext cx="642942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7" name="Управляющая кнопка: настраиваемая 6">
            <a:hlinkClick r:id="rId3" action="ppaction://hlinksldjump" highlightClick="1"/>
          </p:cNvPr>
          <p:cNvSpPr/>
          <p:nvPr/>
        </p:nvSpPr>
        <p:spPr>
          <a:xfrm>
            <a:off x="1857356" y="1357298"/>
            <a:ext cx="64294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  <a:path path="circle">
              <a:fillToRect l="50000" t="130000" r="50000" b="-30000"/>
            </a:path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3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8" name="Управляющая кнопка: настраиваемая 7">
            <a:hlinkClick r:id="rId4" action="ppaction://hlinksldjump" highlightClick="1"/>
          </p:cNvPr>
          <p:cNvSpPr/>
          <p:nvPr/>
        </p:nvSpPr>
        <p:spPr>
          <a:xfrm>
            <a:off x="2643174" y="1357298"/>
            <a:ext cx="642942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4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9" name="Управляющая кнопка: настраиваемая 8">
            <a:hlinkClick r:id="rId5" action="ppaction://hlinksldjump" highlightClick="1"/>
          </p:cNvPr>
          <p:cNvSpPr/>
          <p:nvPr/>
        </p:nvSpPr>
        <p:spPr>
          <a:xfrm>
            <a:off x="3428992" y="1357298"/>
            <a:ext cx="642942" cy="642942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5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10" name="Управляющая кнопка: настраиваемая 9">
            <a:hlinkClick r:id="rId6" action="ppaction://hlinksldjump" highlightClick="1"/>
          </p:cNvPr>
          <p:cNvSpPr/>
          <p:nvPr/>
        </p:nvSpPr>
        <p:spPr>
          <a:xfrm>
            <a:off x="4214810" y="1357298"/>
            <a:ext cx="642942" cy="642942"/>
          </a:xfrm>
          <a:prstGeom prst="actionButtonBlank">
            <a:avLst/>
          </a:prstGeom>
          <a:gradFill>
            <a:gsLst>
              <a:gs pos="0">
                <a:srgbClr val="C0C0C0"/>
              </a:gs>
              <a:gs pos="68000">
                <a:srgbClr val="DDDDDD"/>
              </a:gs>
              <a:gs pos="100000">
                <a:srgbClr val="FF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6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1" name="Управляющая кнопка: настраиваемая 10">
            <a:hlinkClick r:id="rId7" action="ppaction://hlinksldjump" highlightClick="1"/>
          </p:cNvPr>
          <p:cNvSpPr/>
          <p:nvPr/>
        </p:nvSpPr>
        <p:spPr>
          <a:xfrm>
            <a:off x="5000628" y="1357298"/>
            <a:ext cx="642942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7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2" name="Управляющая кнопка: настраиваемая 11">
            <a:hlinkClick r:id="rId8" action="ppaction://hlinksldjump" highlightClick="1"/>
          </p:cNvPr>
          <p:cNvSpPr/>
          <p:nvPr/>
        </p:nvSpPr>
        <p:spPr>
          <a:xfrm>
            <a:off x="285720" y="2143116"/>
            <a:ext cx="64294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8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3" name="Управляющая кнопка: настраиваемая 12">
            <a:hlinkClick r:id="rId9" action="ppaction://hlinksldjump" highlightClick="1"/>
          </p:cNvPr>
          <p:cNvSpPr/>
          <p:nvPr/>
        </p:nvSpPr>
        <p:spPr>
          <a:xfrm>
            <a:off x="1071538" y="2143116"/>
            <a:ext cx="642942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9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4" name="Управляющая кнопка: настраиваемая 13">
            <a:hlinkClick r:id="rId10" action="ppaction://hlinksldjump" highlightClick="1"/>
          </p:cNvPr>
          <p:cNvSpPr/>
          <p:nvPr/>
        </p:nvSpPr>
        <p:spPr>
          <a:xfrm>
            <a:off x="1857356" y="2143116"/>
            <a:ext cx="642942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10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5" name="Управляющая кнопка: настраиваемая 14">
            <a:hlinkClick r:id="rId11" action="ppaction://hlinksldjump" highlightClick="1"/>
          </p:cNvPr>
          <p:cNvSpPr/>
          <p:nvPr/>
        </p:nvSpPr>
        <p:spPr>
          <a:xfrm>
            <a:off x="2643174" y="2143116"/>
            <a:ext cx="64294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11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6" name="Управляющая кнопка: настраиваемая 15">
            <a:hlinkClick r:id="rId12" action="ppaction://hlinksldjump" highlightClick="1"/>
          </p:cNvPr>
          <p:cNvSpPr/>
          <p:nvPr/>
        </p:nvSpPr>
        <p:spPr>
          <a:xfrm>
            <a:off x="3428992" y="2143116"/>
            <a:ext cx="642942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12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7" name="Управляющая кнопка: настраиваемая 16">
            <a:hlinkClick r:id="rId13" action="ppaction://hlinksldjump" highlightClick="1"/>
          </p:cNvPr>
          <p:cNvSpPr/>
          <p:nvPr/>
        </p:nvSpPr>
        <p:spPr>
          <a:xfrm>
            <a:off x="4214810" y="2143116"/>
            <a:ext cx="642942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13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8" name="Управляющая кнопка: настраиваемая 17">
            <a:hlinkClick r:id="rId14" action="ppaction://hlinksldjump" highlightClick="1"/>
          </p:cNvPr>
          <p:cNvSpPr/>
          <p:nvPr/>
        </p:nvSpPr>
        <p:spPr>
          <a:xfrm>
            <a:off x="5000628" y="2143116"/>
            <a:ext cx="642942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14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9" name="Управляющая кнопка: настраиваемая 18">
            <a:hlinkClick r:id="rId15" action="ppaction://hlinksldjump" highlightClick="1"/>
          </p:cNvPr>
          <p:cNvSpPr/>
          <p:nvPr/>
        </p:nvSpPr>
        <p:spPr>
          <a:xfrm>
            <a:off x="285720" y="2928934"/>
            <a:ext cx="642942" cy="642942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15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20" name="Управляющая кнопка: настраиваемая 19">
            <a:hlinkClick r:id="rId16" action="ppaction://hlinksldjump" highlightClick="1"/>
          </p:cNvPr>
          <p:cNvSpPr/>
          <p:nvPr/>
        </p:nvSpPr>
        <p:spPr>
          <a:xfrm>
            <a:off x="1071538" y="2928934"/>
            <a:ext cx="642942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16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1" name="Управляющая кнопка: настраиваемая 20">
            <a:hlinkClick r:id="rId17" action="ppaction://hlinksldjump" highlightClick="1"/>
          </p:cNvPr>
          <p:cNvSpPr/>
          <p:nvPr/>
        </p:nvSpPr>
        <p:spPr>
          <a:xfrm>
            <a:off x="1857356" y="2928934"/>
            <a:ext cx="642942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17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2" name="Управляющая кнопка: настраиваемая 21">
            <a:hlinkClick r:id="rId18" action="ppaction://hlinksldjump" highlightClick="1"/>
          </p:cNvPr>
          <p:cNvSpPr/>
          <p:nvPr/>
        </p:nvSpPr>
        <p:spPr>
          <a:xfrm>
            <a:off x="2643174" y="2928934"/>
            <a:ext cx="642942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18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3" name="Управляющая кнопка: настраиваемая 22">
            <a:hlinkClick r:id="rId19" action="ppaction://hlinksldjump" highlightClick="1"/>
          </p:cNvPr>
          <p:cNvSpPr/>
          <p:nvPr/>
        </p:nvSpPr>
        <p:spPr>
          <a:xfrm>
            <a:off x="3428992" y="2928934"/>
            <a:ext cx="64294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19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4" name="Управляющая кнопка: настраиваемая 23">
            <a:hlinkClick r:id="rId20" action="ppaction://hlinksldjump" highlightClick="1"/>
          </p:cNvPr>
          <p:cNvSpPr/>
          <p:nvPr/>
        </p:nvSpPr>
        <p:spPr>
          <a:xfrm>
            <a:off x="4214810" y="2928934"/>
            <a:ext cx="642942" cy="642942"/>
          </a:xfrm>
          <a:prstGeom prst="actionButtonBlank">
            <a:avLst/>
          </a:prstGeom>
          <a:gradFill>
            <a:gsLst>
              <a:gs pos="0">
                <a:srgbClr val="C0C0C0"/>
              </a:gs>
              <a:gs pos="68000">
                <a:srgbClr val="DDDDDD"/>
              </a:gs>
              <a:gs pos="100000">
                <a:srgbClr val="FF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20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5" name="Управляющая кнопка: настраиваемая 24">
            <a:hlinkClick r:id="rId21" action="ppaction://hlinksldjump" highlightClick="1"/>
          </p:cNvPr>
          <p:cNvSpPr/>
          <p:nvPr/>
        </p:nvSpPr>
        <p:spPr>
          <a:xfrm>
            <a:off x="5000628" y="2928934"/>
            <a:ext cx="642942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21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6" name="Управляющая кнопка: настраиваемая 25">
            <a:hlinkClick r:id="rId22" action="ppaction://hlinksldjump" highlightClick="1"/>
          </p:cNvPr>
          <p:cNvSpPr/>
          <p:nvPr/>
        </p:nvSpPr>
        <p:spPr>
          <a:xfrm>
            <a:off x="285720" y="3714752"/>
            <a:ext cx="642942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22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7" name="Управляющая кнопка: настраиваемая 26">
            <a:hlinkClick r:id="rId23" action="ppaction://hlinksldjump" highlightClick="1"/>
          </p:cNvPr>
          <p:cNvSpPr/>
          <p:nvPr/>
        </p:nvSpPr>
        <p:spPr>
          <a:xfrm>
            <a:off x="1071538" y="3714752"/>
            <a:ext cx="64294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23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8" name="Управляющая кнопка: настраиваемая 27">
            <a:hlinkClick r:id="rId24" action="ppaction://hlinksldjump" highlightClick="1"/>
          </p:cNvPr>
          <p:cNvSpPr/>
          <p:nvPr/>
        </p:nvSpPr>
        <p:spPr>
          <a:xfrm>
            <a:off x="1857356" y="3714752"/>
            <a:ext cx="642942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24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29" name="Управляющая кнопка: настраиваемая 28">
            <a:hlinkClick r:id="rId25" action="ppaction://hlinksldjump" highlightClick="1"/>
          </p:cNvPr>
          <p:cNvSpPr/>
          <p:nvPr/>
        </p:nvSpPr>
        <p:spPr>
          <a:xfrm>
            <a:off x="2643174" y="3714752"/>
            <a:ext cx="642942" cy="642942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25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30" name="Управляющая кнопка: настраиваемая 29">
            <a:hlinkClick r:id="rId26" action="ppaction://hlinksldjump" highlightClick="1"/>
          </p:cNvPr>
          <p:cNvSpPr/>
          <p:nvPr/>
        </p:nvSpPr>
        <p:spPr>
          <a:xfrm>
            <a:off x="3428992" y="3714752"/>
            <a:ext cx="642942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26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1" name="Управляющая кнопка: настраиваемая 30">
            <a:hlinkClick r:id="rId27" action="ppaction://hlinksldjump" highlightClick="1"/>
          </p:cNvPr>
          <p:cNvSpPr/>
          <p:nvPr/>
        </p:nvSpPr>
        <p:spPr>
          <a:xfrm>
            <a:off x="4214810" y="3714752"/>
            <a:ext cx="64294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27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2" name="Управляющая кнопка: настраиваемая 31">
            <a:hlinkClick r:id="rId28" action="ppaction://hlinksldjump" highlightClick="1"/>
          </p:cNvPr>
          <p:cNvSpPr/>
          <p:nvPr/>
        </p:nvSpPr>
        <p:spPr>
          <a:xfrm>
            <a:off x="5000628" y="3714752"/>
            <a:ext cx="642942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28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3" name="Управляющая кнопка: настраиваемая 32">
            <a:hlinkClick r:id="rId29" action="ppaction://hlinksldjump" highlightClick="1"/>
          </p:cNvPr>
          <p:cNvSpPr/>
          <p:nvPr/>
        </p:nvSpPr>
        <p:spPr>
          <a:xfrm>
            <a:off x="285720" y="4500570"/>
            <a:ext cx="642942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29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4" name="Управляющая кнопка: настраиваемая 33">
            <a:hlinkClick r:id="rId30" action="ppaction://hlinksldjump" highlightClick="1"/>
          </p:cNvPr>
          <p:cNvSpPr/>
          <p:nvPr/>
        </p:nvSpPr>
        <p:spPr>
          <a:xfrm>
            <a:off x="1071538" y="4500570"/>
            <a:ext cx="642942" cy="642942"/>
          </a:xfrm>
          <a:prstGeom prst="actionButtonBlank">
            <a:avLst/>
          </a:prstGeom>
          <a:gradFill>
            <a:gsLst>
              <a:gs pos="0">
                <a:srgbClr val="C0C0C0"/>
              </a:gs>
              <a:gs pos="68000">
                <a:srgbClr val="DDDDDD"/>
              </a:gs>
              <a:gs pos="100000">
                <a:srgbClr val="FF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30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5" name="Управляющая кнопка: настраиваемая 34">
            <a:hlinkClick r:id="rId31" action="ppaction://hlinksldjump" highlightClick="1"/>
          </p:cNvPr>
          <p:cNvSpPr/>
          <p:nvPr/>
        </p:nvSpPr>
        <p:spPr>
          <a:xfrm>
            <a:off x="1857356" y="4500570"/>
            <a:ext cx="642942" cy="642942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31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6" name="Управляющая кнопка: настраиваемая 35">
            <a:hlinkClick r:id="rId32" action="ppaction://hlinksldjump" highlightClick="1"/>
          </p:cNvPr>
          <p:cNvSpPr/>
          <p:nvPr/>
        </p:nvSpPr>
        <p:spPr>
          <a:xfrm>
            <a:off x="2643174" y="4500570"/>
            <a:ext cx="642942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32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7" name="Управляющая кнопка: настраиваемая 36">
            <a:hlinkClick r:id="rId33" action="ppaction://hlinksldjump" highlightClick="1"/>
          </p:cNvPr>
          <p:cNvSpPr/>
          <p:nvPr/>
        </p:nvSpPr>
        <p:spPr>
          <a:xfrm>
            <a:off x="3428992" y="4500570"/>
            <a:ext cx="642942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33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8" name="Управляющая кнопка: настраиваемая 37">
            <a:hlinkClick r:id="rId34" action="ppaction://hlinksldjump" highlightClick="1"/>
          </p:cNvPr>
          <p:cNvSpPr/>
          <p:nvPr/>
        </p:nvSpPr>
        <p:spPr>
          <a:xfrm>
            <a:off x="4214810" y="4500570"/>
            <a:ext cx="642942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34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9" name="Управляющая кнопка: настраиваемая 38">
            <a:hlinkClick r:id="rId35" action="ppaction://hlinksldjump" highlightClick="1"/>
          </p:cNvPr>
          <p:cNvSpPr/>
          <p:nvPr/>
        </p:nvSpPr>
        <p:spPr>
          <a:xfrm>
            <a:off x="5000628" y="4500570"/>
            <a:ext cx="642942" cy="642942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35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51861" y="214290"/>
            <a:ext cx="8174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Экологическое ассорти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7884" y="1571612"/>
            <a:ext cx="29289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Зеленый</a:t>
            </a:r>
            <a:r>
              <a:rPr lang="ru-RU" dirty="0" smtClean="0"/>
              <a:t> –  растения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</a:t>
            </a:r>
            <a:r>
              <a:rPr lang="ru-RU" dirty="0" smtClean="0"/>
              <a:t> – Красная книга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Синий</a:t>
            </a:r>
            <a:r>
              <a:rPr lang="ru-RU" dirty="0" smtClean="0"/>
              <a:t> – животные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Желтый</a:t>
            </a:r>
            <a:r>
              <a:rPr lang="ru-RU" dirty="0" smtClean="0"/>
              <a:t> – </a:t>
            </a:r>
            <a:r>
              <a:rPr lang="ru-RU" dirty="0"/>
              <a:t>з</a:t>
            </a:r>
            <a:r>
              <a:rPr lang="ru-RU" dirty="0" smtClean="0"/>
              <a:t>аповедные места</a:t>
            </a:r>
          </a:p>
          <a:p>
            <a:endParaRPr lang="ru-RU" dirty="0" smtClean="0"/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Черный</a:t>
            </a:r>
            <a:r>
              <a:rPr lang="ru-RU" dirty="0" smtClean="0"/>
              <a:t> –Черная книга природы</a:t>
            </a:r>
          </a:p>
          <a:p>
            <a:r>
              <a:rPr lang="ru-RU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Белый</a:t>
            </a:r>
            <a:r>
              <a:rPr lang="ru-RU" dirty="0" smtClean="0"/>
              <a:t> – Знаешь ли ты?</a:t>
            </a:r>
            <a:endParaRPr lang="ru-RU" dirty="0"/>
          </a:p>
        </p:txBody>
      </p:sp>
      <p:sp>
        <p:nvSpPr>
          <p:cNvPr id="49" name="Управляющая кнопка: настраиваемая 48">
            <a:hlinkClick r:id="" action="ppaction://hlinkshowjump?jump=nextslide" highlightClick="1"/>
          </p:cNvPr>
          <p:cNvSpPr/>
          <p:nvPr/>
        </p:nvSpPr>
        <p:spPr>
          <a:xfrm>
            <a:off x="285720" y="5572140"/>
            <a:ext cx="357190" cy="357190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50" name="Управляющая кнопка: настраиваемая 49">
            <a:hlinkClick r:id="" action="ppaction://hlinkshowjump?jump=nextslide" highlightClick="1"/>
          </p:cNvPr>
          <p:cNvSpPr/>
          <p:nvPr/>
        </p:nvSpPr>
        <p:spPr>
          <a:xfrm>
            <a:off x="785786" y="5572140"/>
            <a:ext cx="357190" cy="357190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51" name="Управляющая кнопка: настраиваемая 50">
            <a:hlinkClick r:id="" action="ppaction://hlinkshowjump?jump=nextslide" highlightClick="1"/>
          </p:cNvPr>
          <p:cNvSpPr/>
          <p:nvPr/>
        </p:nvSpPr>
        <p:spPr>
          <a:xfrm>
            <a:off x="1285852" y="5572140"/>
            <a:ext cx="357190" cy="357190"/>
          </a:xfrm>
          <a:prstGeom prst="actionButtonBlank">
            <a:avLst/>
          </a:prstGeom>
          <a:gradFill>
            <a:gsLst>
              <a:gs pos="0">
                <a:srgbClr val="0070C0"/>
              </a:gs>
              <a:gs pos="68000">
                <a:srgbClr val="00B0F0"/>
              </a:gs>
              <a:gs pos="100000">
                <a:srgbClr val="66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52" name="Управляющая кнопка: настраиваемая 51">
            <a:hlinkClick r:id="" action="ppaction://hlinkshowjump?jump=nextslide" highlightClick="1"/>
          </p:cNvPr>
          <p:cNvSpPr/>
          <p:nvPr/>
        </p:nvSpPr>
        <p:spPr>
          <a:xfrm>
            <a:off x="1785918" y="5572140"/>
            <a:ext cx="357190" cy="357190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14546" y="557214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 балл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Управляющая кнопка: настраиваемая 53">
            <a:hlinkClick r:id="" action="ppaction://hlinkshowjump?jump=nextslide" highlightClick="1"/>
          </p:cNvPr>
          <p:cNvSpPr/>
          <p:nvPr/>
        </p:nvSpPr>
        <p:spPr>
          <a:xfrm>
            <a:off x="1285852" y="6072206"/>
            <a:ext cx="357190" cy="357190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55" name="Управляющая кнопка: настраиваемая 54">
            <a:hlinkClick r:id="" action="ppaction://hlinkshowjump?jump=nextslide" highlightClick="1"/>
          </p:cNvPr>
          <p:cNvSpPr/>
          <p:nvPr/>
        </p:nvSpPr>
        <p:spPr>
          <a:xfrm>
            <a:off x="1785918" y="6072206"/>
            <a:ext cx="357190" cy="357190"/>
          </a:xfrm>
          <a:prstGeom prst="actionButtonBlank">
            <a:avLst/>
          </a:prstGeom>
          <a:gradFill>
            <a:gsLst>
              <a:gs pos="0">
                <a:srgbClr val="C0C0C0"/>
              </a:gs>
              <a:gs pos="68000">
                <a:srgbClr val="DDDDDD"/>
              </a:gs>
              <a:gs pos="100000">
                <a:srgbClr val="FFFFFF"/>
              </a:gs>
            </a:gsLst>
            <a:path path="circle">
              <a:fillToRect l="50000" t="130000" r="50000" b="-30000"/>
            </a:path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4546" y="607220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 балла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Рисунок 57" descr="Рисунок2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857620" y="5286388"/>
            <a:ext cx="5181172" cy="83508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285860"/>
            <a:ext cx="60332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вид животного очень быстро сокращается.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толстой кожей зверь морской,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Бивни над его десной,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Ласты служат вместо ног,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ныряльщик он не плох!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851" y="4168390"/>
            <a:ext cx="4861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b="1" dirty="0" smtClean="0"/>
              <a:t>Морж</a:t>
            </a:r>
            <a:endParaRPr lang="ru-RU" sz="36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страиваемая 42">
            <a:hlinkClick r:id="" action="ppaction://noaction" highlightClick="1"/>
          </p:cNvPr>
          <p:cNvSpPr/>
          <p:nvPr/>
        </p:nvSpPr>
        <p:spPr>
          <a:xfrm>
            <a:off x="214282" y="285728"/>
            <a:ext cx="7166030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книга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2" descr="Купить моржа «Счлэич» к деталям, для детей арт. 14803 | Фирменные моржи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3" b="8974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543" y="3834758"/>
            <a:ext cx="2952036" cy="254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85860"/>
            <a:ext cx="7236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 растение, которое занесено в Красную книгу Свердловской области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3637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Купальница европейская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страиваемая 42">
            <a:hlinkClick r:id="" action="ppaction://noaction" highlightClick="1"/>
          </p:cNvPr>
          <p:cNvSpPr/>
          <p:nvPr/>
        </p:nvSpPr>
        <p:spPr>
          <a:xfrm>
            <a:off x="214282" y="285728"/>
            <a:ext cx="7572396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книга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4" descr="картинки цветы для детей, карточки Домана цветы,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5" t="11241" r="20141" b="24467"/>
          <a:stretch/>
        </p:blipFill>
        <p:spPr bwMode="auto">
          <a:xfrm>
            <a:off x="4164968" y="2992828"/>
            <a:ext cx="1999930" cy="1980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" name="Содержимое 5" descr="http://uslide.ru/images/9/15263/960/img5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8" r="57532" b="4701"/>
          <a:stretch>
            <a:fillRect/>
          </a:stretch>
        </p:blipFill>
        <p:spPr>
          <a:xfrm>
            <a:off x="4142699" y="5143335"/>
            <a:ext cx="2001087" cy="177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Picture 2" descr="https://thumbs.dreamstime.com/b/%D1%86%D0%B2%D0%B5%D1%82%D0%BE%D0%BA-%D0%B0%D1%81%D1%82%D1%80%D1%8B-43921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0" y="3840911"/>
            <a:ext cx="1906969" cy="2100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 , занесённое в Красную книгу Свердловской области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621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Лесная </a:t>
            </a:r>
            <a:r>
              <a:rPr lang="ru-RU" sz="3600" b="1" dirty="0" err="1" smtClean="0"/>
              <a:t>саранка</a:t>
            </a:r>
            <a:endParaRPr lang="ru-RU" sz="3600" b="1" dirty="0" smtClean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страиваемая 42">
            <a:hlinkClick r:id="" action="ppaction://noaction" highlightClick="1"/>
          </p:cNvPr>
          <p:cNvSpPr/>
          <p:nvPr/>
        </p:nvSpPr>
        <p:spPr>
          <a:xfrm>
            <a:off x="214282" y="285728"/>
            <a:ext cx="7022014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книга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Содержимое 5" descr="http://images.myshared.ru/6/764325/slide_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2" t="16454" r="4967" b="12820"/>
          <a:stretch>
            <a:fillRect/>
          </a:stretch>
        </p:blipFill>
        <p:spPr bwMode="auto">
          <a:xfrm>
            <a:off x="4750671" y="4000528"/>
            <a:ext cx="2464025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хищник считается символом Приамурья?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6215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dirty="0" smtClean="0"/>
              <a:t>Амурский тигр</a:t>
            </a:r>
            <a:endParaRPr lang="ru-RU" sz="3600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страиваемая 42">
            <a:hlinkClick r:id="" action="ppaction://noaction" highlightClick="1"/>
          </p:cNvPr>
          <p:cNvSpPr/>
          <p:nvPr/>
        </p:nvSpPr>
        <p:spPr>
          <a:xfrm>
            <a:off x="214282" y="285728"/>
            <a:ext cx="7166030" cy="64294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книга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Рисунок 43" descr="800px-Panthera_tigris_altaica_13_-_Buffalo_Zo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4143380"/>
            <a:ext cx="3786214" cy="256515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 лет живет дуб?</a:t>
            </a:r>
            <a:endParaRPr lang="ru-RU" sz="2800" b="1" dirty="0">
              <a:solidFill>
                <a:schemeClr val="bg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2000240"/>
            <a:ext cx="621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500 лет</a:t>
            </a:r>
            <a:endParaRPr lang="ru-RU" sz="36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214282" y="214290"/>
            <a:ext cx="5643602" cy="642942"/>
          </a:xfrm>
          <a:prstGeom prst="actionButtonBlank">
            <a:avLst/>
          </a:prstGeom>
          <a:gradFill>
            <a:gsLst>
              <a:gs pos="0">
                <a:srgbClr val="C0C0C0"/>
              </a:gs>
              <a:gs pos="68000">
                <a:srgbClr val="DDDDDD"/>
              </a:gs>
              <a:gs pos="100000">
                <a:srgbClr val="FF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 6 Знаешь ли ты?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klike.net/uploads/posts/2020-01/1580028805_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99" b="100000" l="2000" r="4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66" y="2261045"/>
            <a:ext cx="6093320" cy="416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птицы меньше всего боятся морозов?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2000240"/>
            <a:ext cx="621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Гуси, утки</a:t>
            </a:r>
            <a:endParaRPr lang="ru-RU" sz="36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214282" y="214290"/>
            <a:ext cx="6589966" cy="642942"/>
          </a:xfrm>
          <a:prstGeom prst="actionButtonBlank">
            <a:avLst/>
          </a:prstGeom>
          <a:gradFill>
            <a:gsLst>
              <a:gs pos="0">
                <a:srgbClr val="C0C0C0"/>
              </a:gs>
              <a:gs pos="68000">
                <a:srgbClr val="DDDDDD"/>
              </a:gs>
              <a:gs pos="100000">
                <a:srgbClr val="FF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Знаешь ли ты?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cdn.pixabay.com/photo/2014/11/15/12/07/grey-geese-531806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84018"/>
            <a:ext cx="3475564" cy="31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1285860"/>
            <a:ext cx="785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каком году создана Красная книга Свердловской области?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609" y="2458397"/>
            <a:ext cx="6072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214282" y="214290"/>
            <a:ext cx="7742094" cy="642942"/>
          </a:xfrm>
          <a:prstGeom prst="actionButtonBlank">
            <a:avLst/>
          </a:prstGeom>
          <a:gradFill>
            <a:gsLst>
              <a:gs pos="0">
                <a:srgbClr val="C0C0C0"/>
              </a:gs>
              <a:gs pos="68000">
                <a:srgbClr val="DDDDDD"/>
              </a:gs>
              <a:gs pos="100000">
                <a:srgbClr val="FFFFFF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Знаешь ли ты?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3.bp.blogspot.com/-8P-5xiYVcxs/VzSBeJ47g8I/AAAAAAAAMHA/A78u1N1btqUlXFsXlG-ye9RDlxNSFY-OQCKgB/s1600/%25D0%25BA%25D1%2580%25D0%25B0%25D1%2581%25D0%25BD%25D0%25B0%25D1%258F%2B%25D0%25BA%25D0%25BD%25D0%25B8%25D0%25B3%25D0%25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940">
            <a:off x="4164529" y="3366508"/>
            <a:ext cx="2371347" cy="30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является главным хранителем заказника?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143248"/>
            <a:ext cx="4789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Егерь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142844" y="142852"/>
            <a:ext cx="7453492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Вопрос №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Заповедные места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3" name="Picture 4" descr="Фото достопримечательностей России и мира: Олений заказник у озера  Сысертское. Свердловская область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79" y="3789041"/>
            <a:ext cx="3152673" cy="264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10" y="1238564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заповедник?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143248"/>
            <a:ext cx="57978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200" b="1" dirty="0" smtClean="0"/>
              <a:t>Участок дикой природы, где законом запрещается хозяйственная деятельность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142844" y="142852"/>
            <a:ext cx="7237468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Вопрос №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Заповедные места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55138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в нашей стране отмечают профессиональный праздник День работников заповедного дела в России?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143248"/>
            <a:ext cx="4429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</a:t>
            </a:r>
          </a:p>
          <a:p>
            <a:endParaRPr lang="ru-RU" sz="3600" b="1" u="sng" dirty="0" smtClean="0">
              <a:solidFill>
                <a:srgbClr val="C00000"/>
              </a:solidFill>
            </a:endParaRP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142844" y="142852"/>
            <a:ext cx="7525500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Вопрос №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Заповедные места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4" name="Picture 2" descr="C:\Users\User\Desktop\ЗАКАЗНИК\zapoved.png"/>
          <p:cNvPicPr>
            <a:picLocks noChangeAspect="1" noChangeArrowheads="1"/>
          </p:cNvPicPr>
          <p:nvPr/>
        </p:nvPicPr>
        <p:blipFill rotWithShape="1">
          <a:blip r:embed="rId3" cstate="print"/>
          <a:srcRect l="37015" t="52040" r="9588" b="8001"/>
          <a:stretch/>
        </p:blipFill>
        <p:spPr bwMode="auto">
          <a:xfrm>
            <a:off x="4284267" y="3699985"/>
            <a:ext cx="3887834" cy="203327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142844" y="214290"/>
            <a:ext cx="6661404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Растения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128586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по пню срубленного дерева узнать, сколько ему лет?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214686"/>
            <a:ext cx="62151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dirty="0" smtClean="0"/>
              <a:t>На срубе четко видны годовые кольца. Сколько колец – столько лет дереву.</a:t>
            </a:r>
            <a:endParaRPr lang="ru-RU" sz="3600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c7.hotpng.com/preview/998/756/29/trunk-tree-stump-clip-art-tree-trunk-pictu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31" l="1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09" y="3601149"/>
            <a:ext cx="2589133" cy="24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73" y="1092362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птицы под особой охраной </a:t>
            </a:r>
            <a:r>
              <a:rPr lang="ru-RU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Ирбитского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заказника?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4032128"/>
            <a:ext cx="4069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Тетерев, глухарь, рябчик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142844" y="142852"/>
            <a:ext cx="7381484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Вопрос №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Заповедные места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23" y="3005590"/>
            <a:ext cx="2332597" cy="195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 descr="Птицей 2020 года выбрали глухаря — Новости Орш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77" y="3763129"/>
            <a:ext cx="2628601" cy="19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Дикая птица рябчик: описание, фото, видео, особенности охоты на рябчика с  манком. - webmandry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56648"/>
            <a:ext cx="2360873" cy="190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отличается заповедник от национального парка?</a:t>
            </a: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643314"/>
            <a:ext cx="58698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200" b="1" dirty="0" smtClean="0"/>
              <a:t>Заповедники закрыты для туристов, а национальные парки – природные музеи для всех любителей природы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142844" y="142852"/>
            <a:ext cx="8072494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Вопрос №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Заповедные места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571876"/>
            <a:ext cx="62151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200" b="1" dirty="0" smtClean="0"/>
              <a:t>Тетерев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142844" y="142852"/>
            <a:ext cx="7165460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Вопрос №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Заповедные места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282" y="908720"/>
            <a:ext cx="6643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Слух</a:t>
            </a:r>
            <a:r>
              <a:rPr lang="ru-RU" sz="3200" kern="5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этой птицы отличный.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Слышит как как скрепит снег под лапами лисы, под лыжами охотника</a:t>
            </a:r>
            <a:r>
              <a:rPr lang="ru-RU" sz="3200" kern="5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моментально вылетает из сугроба</a:t>
            </a:r>
            <a:endParaRPr lang="ru-RU" sz="3200" kern="5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Andale Sans UI"/>
            </a:endParaRPr>
          </a:p>
        </p:txBody>
      </p:sp>
      <p:pic>
        <p:nvPicPr>
          <p:cNvPr id="1026" name="Picture 2" descr="https://printonic.ru/uploads/images/2016/03/14/img_56e65e7043d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9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3" y="3642032"/>
            <a:ext cx="2678183" cy="239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285860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 создаются заповедники и заказники?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60624"/>
            <a:ext cx="53658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200" b="1" dirty="0" smtClean="0"/>
              <a:t>Создаются для восстановления и сохранения </a:t>
            </a:r>
            <a:r>
              <a:rPr lang="ru-RU" sz="3200" b="1" dirty="0" err="1" smtClean="0"/>
              <a:t>редчающих</a:t>
            </a:r>
            <a:r>
              <a:rPr lang="ru-RU" sz="3200" b="1" dirty="0" smtClean="0"/>
              <a:t> животных и растений.</a:t>
            </a:r>
            <a:endParaRPr lang="ru-RU" sz="32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71406" y="178571"/>
            <a:ext cx="8786874" cy="642942"/>
          </a:xfrm>
          <a:prstGeom prst="actionButtonBlank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Вопрос №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Заповедные места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4" name="Picture 4" descr="https://minsknews.by/wp-content/uploads/2019/07/34-3-800x533.jpg"/>
          <p:cNvPicPr>
            <a:picLocks noChangeAspect="1" noChangeArrowheads="1"/>
          </p:cNvPicPr>
          <p:nvPr/>
        </p:nvPicPr>
        <p:blipFill rotWithShape="1">
          <a:blip r:embed="rId3" cstate="print"/>
          <a:srcRect l="42429"/>
          <a:stretch/>
        </p:blipFill>
        <p:spPr bwMode="auto">
          <a:xfrm>
            <a:off x="6012160" y="3855456"/>
            <a:ext cx="2203178" cy="21453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887442"/>
            <a:ext cx="857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черная книга природы?</a:t>
            </a:r>
          </a:p>
        </p:txBody>
      </p:sp>
      <p:sp>
        <p:nvSpPr>
          <p:cNvPr id="7" name="Пятно 2 6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5143512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40" name="TextBox 39"/>
          <p:cNvSpPr txBox="1"/>
          <p:nvPr/>
        </p:nvSpPr>
        <p:spPr>
          <a:xfrm>
            <a:off x="214282" y="4071942"/>
            <a:ext cx="53658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200" b="1" dirty="0" smtClean="0"/>
              <a:t>Описание животных и растений, которые навсегда исчезли с лица Земли. 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Управляющая кнопка: настраиваемая 43">
            <a:hlinkClick r:id="" action="ppaction://noaction" highlightClick="1"/>
          </p:cNvPr>
          <p:cNvSpPr/>
          <p:nvPr/>
        </p:nvSpPr>
        <p:spPr>
          <a:xfrm>
            <a:off x="142844" y="142852"/>
            <a:ext cx="7429552" cy="642942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b="1" dirty="0">
                <a:solidFill>
                  <a:srgbClr val="FFFFFF"/>
                </a:solidFill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</a:rPr>
              <a:t>Черная книга природы</a:t>
            </a:r>
            <a:endParaRPr lang="ru-RU" sz="3200" b="1" dirty="0">
              <a:solidFill>
                <a:srgbClr val="FFFFFF"/>
              </a:solidFill>
            </a:endParaRPr>
          </a:p>
        </p:txBody>
      </p:sp>
      <p:pic>
        <p:nvPicPr>
          <p:cNvPr id="43" name="Picture 2" descr="Чёрная книга животных. Вымершие виды | Reign Fire | Яндекс Дз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378">
            <a:off x="5666813" y="1838244"/>
            <a:ext cx="1739719" cy="2058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975" y="990029"/>
            <a:ext cx="857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вымершее животное</a:t>
            </a:r>
          </a:p>
        </p:txBody>
      </p:sp>
      <p:sp>
        <p:nvSpPr>
          <p:cNvPr id="7" name="Пятно 2 6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5143512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3857628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2844" y="4263948"/>
            <a:ext cx="621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600" b="1" dirty="0" smtClean="0"/>
              <a:t>Мамонты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Управляющая кнопка: настраиваемая 43">
            <a:hlinkClick r:id="" action="ppaction://noaction" highlightClick="1"/>
          </p:cNvPr>
          <p:cNvSpPr/>
          <p:nvPr/>
        </p:nvSpPr>
        <p:spPr>
          <a:xfrm>
            <a:off x="142844" y="142852"/>
            <a:ext cx="7429552" cy="642942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3200" b="1" dirty="0" smtClean="0">
                <a:solidFill>
                  <a:srgbClr val="FFFFFF"/>
                </a:solidFill>
              </a:rPr>
              <a:t>Черная книга природы</a:t>
            </a:r>
            <a:endParaRPr lang="ru-RU" sz="3200" b="1" dirty="0">
              <a:solidFill>
                <a:srgbClr val="FFFFFF"/>
              </a:solidFill>
            </a:endParaRPr>
          </a:p>
        </p:txBody>
      </p:sp>
      <p:pic>
        <p:nvPicPr>
          <p:cNvPr id="42" name="Рисунок 41" descr="6666717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34" y="1988840"/>
            <a:ext cx="4513989" cy="2137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1216398"/>
            <a:ext cx="857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животное было найдено , в 1966году, но уже спустя пару десятков лет- безвозвратно утеряна для человечества.</a:t>
            </a:r>
          </a:p>
        </p:txBody>
      </p:sp>
      <p:sp>
        <p:nvSpPr>
          <p:cNvPr id="7" name="Пятно 2 6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358082" y="4143380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143636" y="2857496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645024"/>
            <a:ext cx="6143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200" b="1" dirty="0" smtClean="0"/>
              <a:t>Золотая лягушка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Управляющая кнопка: настраиваемая 43">
            <a:hlinkClick r:id="" action="ppaction://noaction" highlightClick="1"/>
          </p:cNvPr>
          <p:cNvSpPr/>
          <p:nvPr/>
        </p:nvSpPr>
        <p:spPr>
          <a:xfrm>
            <a:off x="142844" y="142852"/>
            <a:ext cx="7429552" cy="642942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3200" b="1" dirty="0" smtClean="0">
                <a:solidFill>
                  <a:srgbClr val="FFFFFF"/>
                </a:solidFill>
              </a:rPr>
              <a:t>Черная книга природы</a:t>
            </a:r>
            <a:endParaRPr lang="ru-RU" sz="3200" b="1" dirty="0">
              <a:solidFill>
                <a:srgbClr val="FFFFFF"/>
              </a:solidFill>
            </a:endParaRPr>
          </a:p>
        </p:txBody>
      </p:sp>
      <p:pic>
        <p:nvPicPr>
          <p:cNvPr id="42" name="Picture 2" descr="https://sun3-11.userapi.com/YUbz2AU15i0tRZAMpAdnSDZHSjvIaxWJapQ8Hg/_hlhvTQaoj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631286"/>
            <a:ext cx="2881286" cy="2226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но 2 6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572264" y="6215082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5357818" y="4929198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2844" y="4992729"/>
            <a:ext cx="6215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200" b="1" dirty="0" smtClean="0"/>
              <a:t>Эти птицы относятся к исчезнувшим видам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Управляющая кнопка: настраиваемая 43">
            <a:hlinkClick r:id="" action="ppaction://noaction" highlightClick="1"/>
          </p:cNvPr>
          <p:cNvSpPr/>
          <p:nvPr/>
        </p:nvSpPr>
        <p:spPr>
          <a:xfrm>
            <a:off x="395536" y="116632"/>
            <a:ext cx="7429552" cy="642942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3200" b="1" dirty="0">
                <a:solidFill>
                  <a:srgbClr val="FFFFFF"/>
                </a:solidFill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</a:rPr>
              <a:t>Черная книга природы</a:t>
            </a:r>
            <a:endParaRPr lang="ru-RU" sz="32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196752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объединяет всех этих птиц? </a:t>
            </a:r>
            <a:endParaRPr lang="ru-RU" sz="3200" dirty="0"/>
          </a:p>
        </p:txBody>
      </p:sp>
      <p:pic>
        <p:nvPicPr>
          <p:cNvPr id="43" name="Picture 2" descr="https://fs00.infourok.ru/images/doc/210/239541/img18.jpg"/>
          <p:cNvPicPr/>
          <p:nvPr/>
        </p:nvPicPr>
        <p:blipFill>
          <a:blip r:embed="rId3" cstate="print"/>
          <a:srcRect r="50914"/>
          <a:stretch>
            <a:fillRect/>
          </a:stretch>
        </p:blipFill>
        <p:spPr bwMode="auto">
          <a:xfrm>
            <a:off x="2555776" y="1988840"/>
            <a:ext cx="3384376" cy="3147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28860" y="2214554"/>
            <a:ext cx="43187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7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игру!!!</a:t>
            </a:r>
            <a:endParaRPr lang="ru-RU" sz="7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Стихи про лису для детей. Детские стихи о лис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7817">
            <a:off x="779193" y="4725144"/>
            <a:ext cx="3299333" cy="19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Шеврон Нашивка. Охрана природы. Государственный заказник. Охота. Свердловская  область. Россия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30" y="188641"/>
            <a:ext cx="241444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Добавят ежа, гагару и беркута: готовится к изданию новая редакция Красной  книги области - «Уральский рабочий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114">
            <a:off x="802216" y="588095"/>
            <a:ext cx="2543178" cy="204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Животные Свердловской области — список, краткое описание и фотографи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r="24946"/>
          <a:stretch/>
        </p:blipFill>
        <p:spPr bwMode="auto">
          <a:xfrm rot="717427">
            <a:off x="5609987" y="4538345"/>
            <a:ext cx="3024336" cy="202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142844" y="214290"/>
            <a:ext cx="6733412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Растения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128586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Назовите дерево – символ нашей Родины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214686"/>
            <a:ext cx="6215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dirty="0" smtClean="0"/>
              <a:t>Символом России считается береза.</a:t>
            </a:r>
            <a:endParaRPr lang="ru-RU" sz="3600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 descr="s804.jpg"/>
          <p:cNvPicPr>
            <a:picLocks noChangeAspect="1"/>
          </p:cNvPicPr>
          <p:nvPr/>
        </p:nvPicPr>
        <p:blipFill>
          <a:blip r:embed="rId3"/>
          <a:srcRect l="24044" t="17905" r="40437" b="7770"/>
          <a:stretch>
            <a:fillRect/>
          </a:stretch>
        </p:blipFill>
        <p:spPr>
          <a:xfrm>
            <a:off x="6286512" y="3621332"/>
            <a:ext cx="1785950" cy="302237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142844" y="214290"/>
            <a:ext cx="7741524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Растения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285860"/>
            <a:ext cx="8001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растение с лесных болот можно использовать вместо йода и ваты?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214686"/>
            <a:ext cx="5221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dirty="0" smtClean="0"/>
              <a:t>Торфяной мох</a:t>
            </a:r>
            <a:endParaRPr lang="ru-RU" sz="3600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Picture 2" descr="Мох сфагнум: что это тако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00" y="3738803"/>
            <a:ext cx="2564928" cy="226196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142844" y="214290"/>
            <a:ext cx="7165460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Растения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1285860"/>
            <a:ext cx="57150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сосен, в лесу, теряются нижние ветки, а у елей сохраняются до глубокой старости. Почему?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352" y="3364227"/>
            <a:ext cx="62151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r>
              <a:rPr lang="ru-RU" sz="3200" b="1" dirty="0" smtClean="0"/>
              <a:t>Сосна светолюбивое дерево, </a:t>
            </a:r>
          </a:p>
          <a:p>
            <a:r>
              <a:rPr lang="ru-RU" sz="3200" b="1" dirty="0"/>
              <a:t>е</a:t>
            </a:r>
            <a:r>
              <a:rPr lang="ru-RU" sz="3200" b="1" dirty="0" smtClean="0"/>
              <a:t>е ветки тянутся к свету, а нижние отмирают. Ель теневыносливое дерево</a:t>
            </a:r>
            <a:r>
              <a:rPr lang="ru-RU" sz="3600" dirty="0" smtClean="0"/>
              <a:t>. </a:t>
            </a:r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" descr="Название деревьев и их листь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" b="98469" l="56667" r="9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55"/>
          <a:stretch/>
        </p:blipFill>
        <p:spPr bwMode="auto">
          <a:xfrm>
            <a:off x="6018301" y="3848901"/>
            <a:ext cx="2275756" cy="2794809"/>
          </a:xfrm>
          <a:prstGeom prst="rect">
            <a:avLst/>
          </a:prstGeom>
          <a:noFill/>
          <a:ln w="317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142844" y="214290"/>
            <a:ext cx="7021444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Растения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285860"/>
            <a:ext cx="7747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дерево, занесенное в Красную книгу, называют «деревом жизни»?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6215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b="1" dirty="0" smtClean="0"/>
              <a:t>Кедр, он же – сосна</a:t>
            </a:r>
          </a:p>
          <a:p>
            <a:r>
              <a:rPr lang="ru-RU" sz="3600" b="1" dirty="0" smtClean="0"/>
              <a:t>корейская</a:t>
            </a:r>
            <a:endParaRPr lang="ru-RU" sz="36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 descr="ena_31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4051610"/>
            <a:ext cx="2000264" cy="25921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467544" y="214290"/>
            <a:ext cx="6624736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Растения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285860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Буря выворачивает ели, а сосны ломает. Почему?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62151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2400" b="1" dirty="0" smtClean="0"/>
              <a:t>Корни сосны находятся глубоко, а у елей поверхностная корневая система, поэтому ветер легко выкорчевывает дерево</a:t>
            </a:r>
            <a:endParaRPr lang="ru-RU" sz="24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4" descr="Ел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8205" l="6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97"/>
          <a:stretch/>
        </p:blipFill>
        <p:spPr bwMode="auto">
          <a:xfrm>
            <a:off x="6691920" y="3679574"/>
            <a:ext cx="2064774" cy="3178426"/>
          </a:xfrm>
          <a:prstGeom prst="rect">
            <a:avLst/>
          </a:prstGeom>
          <a:noFill/>
          <a:ln w="3175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142844" y="214290"/>
            <a:ext cx="7643834" cy="642942"/>
          </a:xfrm>
          <a:prstGeom prst="actionButtonBlank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Растения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1285860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дерево цвет первым?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30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786678" y="3214686"/>
            <a:ext cx="114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Время!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29</a:t>
            </a:r>
            <a:endParaRPr lang="ru-RU" sz="4400" dirty="0"/>
          </a:p>
        </p:txBody>
      </p:sp>
      <p:sp>
        <p:nvSpPr>
          <p:cNvPr id="11" name="Пятно 2 1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28</a:t>
            </a:r>
            <a:endParaRPr lang="ru-RU" sz="4400" dirty="0"/>
          </a:p>
        </p:txBody>
      </p:sp>
      <p:sp>
        <p:nvSpPr>
          <p:cNvPr id="12" name="Пятно 2 1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27</a:t>
            </a:r>
            <a:endParaRPr lang="ru-RU" sz="4400" dirty="0"/>
          </a:p>
        </p:txBody>
      </p:sp>
      <p:sp>
        <p:nvSpPr>
          <p:cNvPr id="13" name="Пятно 2 1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26</a:t>
            </a:r>
            <a:endParaRPr lang="ru-RU" sz="4400" dirty="0"/>
          </a:p>
        </p:txBody>
      </p:sp>
      <p:sp>
        <p:nvSpPr>
          <p:cNvPr id="14" name="Пятно 2 1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25</a:t>
            </a:r>
            <a:endParaRPr lang="ru-RU" sz="4400" dirty="0"/>
          </a:p>
        </p:txBody>
      </p:sp>
      <p:sp>
        <p:nvSpPr>
          <p:cNvPr id="15" name="Пятно 2 1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24</a:t>
            </a:r>
            <a:endParaRPr lang="ru-RU" sz="4400" dirty="0"/>
          </a:p>
        </p:txBody>
      </p:sp>
      <p:sp>
        <p:nvSpPr>
          <p:cNvPr id="16" name="Пятно 2 1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23</a:t>
            </a:r>
            <a:endParaRPr lang="ru-RU" sz="4400" dirty="0"/>
          </a:p>
        </p:txBody>
      </p:sp>
      <p:sp>
        <p:nvSpPr>
          <p:cNvPr id="17" name="Пятно 2 1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22</a:t>
            </a:r>
            <a:endParaRPr lang="ru-RU" sz="4400" dirty="0"/>
          </a:p>
        </p:txBody>
      </p:sp>
      <p:sp>
        <p:nvSpPr>
          <p:cNvPr id="18" name="Пятно 2 1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21</a:t>
            </a:r>
            <a:endParaRPr lang="ru-RU" sz="4400" dirty="0"/>
          </a:p>
        </p:txBody>
      </p:sp>
      <p:sp>
        <p:nvSpPr>
          <p:cNvPr id="19" name="Пятно 2 1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20</a:t>
            </a:r>
            <a:endParaRPr lang="ru-RU" sz="4400" dirty="0"/>
          </a:p>
        </p:txBody>
      </p:sp>
      <p:sp>
        <p:nvSpPr>
          <p:cNvPr id="20" name="Пятно 2 1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19</a:t>
            </a:r>
            <a:endParaRPr lang="ru-RU" sz="4400" dirty="0"/>
          </a:p>
        </p:txBody>
      </p:sp>
      <p:sp>
        <p:nvSpPr>
          <p:cNvPr id="21" name="Пятно 2 2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18</a:t>
            </a:r>
            <a:endParaRPr lang="ru-RU" sz="4400" dirty="0"/>
          </a:p>
        </p:txBody>
      </p:sp>
      <p:sp>
        <p:nvSpPr>
          <p:cNvPr id="22" name="Пятно 2 2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17</a:t>
            </a:r>
            <a:endParaRPr lang="ru-RU" sz="4400" dirty="0"/>
          </a:p>
        </p:txBody>
      </p:sp>
      <p:sp>
        <p:nvSpPr>
          <p:cNvPr id="23" name="Пятно 2 2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16</a:t>
            </a:r>
            <a:endParaRPr lang="ru-RU" sz="4400" dirty="0"/>
          </a:p>
        </p:txBody>
      </p:sp>
      <p:sp>
        <p:nvSpPr>
          <p:cNvPr id="24" name="Пятно 2 2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15</a:t>
            </a:r>
            <a:endParaRPr lang="ru-RU" sz="4400" dirty="0"/>
          </a:p>
        </p:txBody>
      </p:sp>
      <p:sp>
        <p:nvSpPr>
          <p:cNvPr id="25" name="Пятно 2 2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14</a:t>
            </a:r>
            <a:endParaRPr lang="ru-RU" sz="4400" dirty="0"/>
          </a:p>
        </p:txBody>
      </p:sp>
      <p:sp>
        <p:nvSpPr>
          <p:cNvPr id="26" name="Пятно 2 2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13</a:t>
            </a:r>
            <a:endParaRPr lang="ru-RU" sz="4400" dirty="0"/>
          </a:p>
        </p:txBody>
      </p:sp>
      <p:sp>
        <p:nvSpPr>
          <p:cNvPr id="27" name="Пятно 2 2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12</a:t>
            </a:r>
            <a:endParaRPr lang="ru-RU" sz="4400" dirty="0"/>
          </a:p>
        </p:txBody>
      </p:sp>
      <p:sp>
        <p:nvSpPr>
          <p:cNvPr id="28" name="Пятно 2 2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11</a:t>
            </a:r>
            <a:endParaRPr lang="ru-RU" sz="4400" dirty="0"/>
          </a:p>
        </p:txBody>
      </p:sp>
      <p:sp>
        <p:nvSpPr>
          <p:cNvPr id="29" name="Пятно 2 2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10</a:t>
            </a:r>
            <a:endParaRPr lang="ru-RU" sz="4400" dirty="0"/>
          </a:p>
        </p:txBody>
      </p:sp>
      <p:sp>
        <p:nvSpPr>
          <p:cNvPr id="30" name="Пятно 2 29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9</a:t>
            </a:r>
            <a:endParaRPr lang="ru-RU" sz="4400" dirty="0"/>
          </a:p>
        </p:txBody>
      </p:sp>
      <p:sp>
        <p:nvSpPr>
          <p:cNvPr id="31" name="Пятно 2 30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8</a:t>
            </a:r>
            <a:endParaRPr lang="ru-RU" sz="4400" dirty="0"/>
          </a:p>
        </p:txBody>
      </p:sp>
      <p:sp>
        <p:nvSpPr>
          <p:cNvPr id="32" name="Пятно 2 31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7</a:t>
            </a:r>
            <a:endParaRPr lang="ru-RU" sz="4400" dirty="0"/>
          </a:p>
        </p:txBody>
      </p:sp>
      <p:sp>
        <p:nvSpPr>
          <p:cNvPr id="33" name="Пятно 2 32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6</a:t>
            </a:r>
            <a:endParaRPr lang="ru-RU" sz="4400" dirty="0"/>
          </a:p>
        </p:txBody>
      </p:sp>
      <p:sp>
        <p:nvSpPr>
          <p:cNvPr id="34" name="Пятно 2 33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5" name="Пятно 2 34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6" name="Пятно 2 35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Пятно 2 36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8" name="Пятно 2 37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9" name="Пятно 2 38"/>
          <p:cNvSpPr/>
          <p:nvPr/>
        </p:nvSpPr>
        <p:spPr>
          <a:xfrm>
            <a:off x="6500826" y="2000240"/>
            <a:ext cx="2286016" cy="1500198"/>
          </a:xfrm>
          <a:prstGeom prst="irregularSeal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</a:rPr>
              <a:t>Стоп!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3406692"/>
            <a:ext cx="4573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Правильный ответ:</a:t>
            </a:r>
          </a:p>
          <a:p>
            <a:endParaRPr lang="ru-RU" sz="3600" dirty="0" smtClean="0"/>
          </a:p>
          <a:p>
            <a:r>
              <a:rPr lang="ru-RU" sz="3600" b="1" dirty="0" smtClean="0"/>
              <a:t>Ольха</a:t>
            </a:r>
            <a:endParaRPr lang="ru-RU" sz="3600" b="1" dirty="0"/>
          </a:p>
        </p:txBody>
      </p:sp>
      <p:sp>
        <p:nvSpPr>
          <p:cNvPr id="41" name="Управляющая кнопка: возврат 40">
            <a:hlinkClick r:id="rId2" action="ppaction://hlinksldjump" highlightClick="1"/>
          </p:cNvPr>
          <p:cNvSpPr/>
          <p:nvPr/>
        </p:nvSpPr>
        <p:spPr>
          <a:xfrm>
            <a:off x="8143900" y="6000768"/>
            <a:ext cx="714380" cy="642942"/>
          </a:xfrm>
          <a:prstGeom prst="actionButtonRetur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static.tildacdn.com/tild3165-3838-4661-a461-393937633266/s514152_0_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23" b="87293" l="52024" r="90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4" t="8515" r="9684" b="9168"/>
          <a:stretch/>
        </p:blipFill>
        <p:spPr bwMode="auto">
          <a:xfrm>
            <a:off x="6058486" y="3633451"/>
            <a:ext cx="1728192" cy="2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5">
      <a:dk1>
        <a:sysClr val="windowText" lastClr="000000"/>
      </a:dk1>
      <a:lt1>
        <a:srgbClr val="FFF2CB"/>
      </a:lt1>
      <a:dk2>
        <a:srgbClr val="FFC000"/>
      </a:dk2>
      <a:lt2>
        <a:srgbClr val="FFE599"/>
      </a:lt2>
      <a:accent1>
        <a:srgbClr val="FF0000"/>
      </a:accent1>
      <a:accent2>
        <a:srgbClr val="C00000"/>
      </a:accent2>
      <a:accent3>
        <a:srgbClr val="664C00"/>
      </a:accent3>
      <a:accent4>
        <a:srgbClr val="FFFF0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881</TotalTime>
  <Words>2071</Words>
  <Application>Microsoft Office PowerPoint</Application>
  <PresentationFormat>Экран (4:3)</PresentationFormat>
  <Paragraphs>1326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Andale Sans UI</vt:lpstr>
      <vt:lpstr>Arial</vt:lpstr>
      <vt:lpstr>Calibri</vt:lpstr>
      <vt:lpstr>Constantia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SOHO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Ghost</cp:lastModifiedBy>
  <cp:revision>84</cp:revision>
  <dcterms:created xsi:type="dcterms:W3CDTF">2010-10-31T02:28:42Z</dcterms:created>
  <dcterms:modified xsi:type="dcterms:W3CDTF">2020-09-28T03:13:55Z</dcterms:modified>
</cp:coreProperties>
</file>