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7" r:id="rId3"/>
    <p:sldId id="257" r:id="rId4"/>
    <p:sldId id="268" r:id="rId5"/>
    <p:sldId id="265" r:id="rId6"/>
    <p:sldId id="266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 </a:t>
            </a:r>
            <a:endParaRPr lang="ru-RU" sz="2000" dirty="0"/>
          </a:p>
        </c:rich>
      </c:tx>
      <c:layout>
        <c:manualLayout>
          <c:xMode val="edge"/>
          <c:yMode val="edge"/>
          <c:x val="0.12048731280091195"/>
          <c:y val="4.641297165811996E-3"/>
        </c:manualLayout>
      </c:layout>
    </c:title>
    <c:plotArea>
      <c:layout>
        <c:manualLayout>
          <c:layoutTarget val="inner"/>
          <c:xMode val="edge"/>
          <c:yMode val="edge"/>
          <c:x val="8.3058942524904825E-2"/>
          <c:y val="6.8033159947984423E-2"/>
          <c:w val="0.73340635762693029"/>
          <c:h val="0.827924921594126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уровень удобства (%)</c:v>
                </c:pt>
              </c:strCache>
            </c:strRef>
          </c:tx>
          <c:cat>
            <c:numRef>
              <c:f>Лист1!$A$2:$A$12</c:f>
              <c:numCache>
                <c:formatCode>General</c:formatCode>
                <c:ptCount val="11"/>
                <c:pt idx="0">
                  <c:v>301</c:v>
                </c:pt>
                <c:pt idx="1">
                  <c:v>302</c:v>
                </c:pt>
                <c:pt idx="2">
                  <c:v>303</c:v>
                </c:pt>
                <c:pt idx="3">
                  <c:v>304</c:v>
                </c:pt>
                <c:pt idx="4">
                  <c:v>306</c:v>
                </c:pt>
                <c:pt idx="5">
                  <c:v>307</c:v>
                </c:pt>
                <c:pt idx="6">
                  <c:v>310</c:v>
                </c:pt>
                <c:pt idx="7">
                  <c:v>311</c:v>
                </c:pt>
                <c:pt idx="8">
                  <c:v>312</c:v>
                </c:pt>
                <c:pt idx="9">
                  <c:v>312</c:v>
                </c:pt>
                <c:pt idx="10">
                  <c:v>314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</c:v>
                </c:pt>
                <c:pt idx="1">
                  <c:v>2</c:v>
                </c:pt>
                <c:pt idx="2">
                  <c:v>4</c:v>
                </c:pt>
                <c:pt idx="3">
                  <c:v>40</c:v>
                </c:pt>
                <c:pt idx="4">
                  <c:v>22</c:v>
                </c:pt>
                <c:pt idx="5">
                  <c:v>10</c:v>
                </c:pt>
                <c:pt idx="6">
                  <c:v>1</c:v>
                </c:pt>
                <c:pt idx="7">
                  <c:v>14</c:v>
                </c:pt>
                <c:pt idx="8">
                  <c:v>6</c:v>
                </c:pt>
                <c:pt idx="9">
                  <c:v>24</c:v>
                </c:pt>
                <c:pt idx="10">
                  <c:v>1</c:v>
                </c:pt>
              </c:numCache>
            </c:numRef>
          </c:val>
        </c:ser>
        <c:axId val="67743744"/>
        <c:axId val="67745664"/>
      </c:barChart>
      <c:catAx>
        <c:axId val="67743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400" b="0" baseline="0">
                    <a:latin typeface="Arial" pitchFamily="34" charset="0"/>
                    <a:cs typeface="Arial" pitchFamily="34" charset="0"/>
                  </a:rPr>
                  <a:t>Номер кабинета </a:t>
                </a:r>
                <a:r>
                  <a:rPr lang="ru-RU" sz="1400" baseline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140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83054352349719485"/>
              <c:y val="0.88781470292044362"/>
            </c:manualLayout>
          </c:layout>
        </c:title>
        <c:numFmt formatCode="General" sourceLinked="1"/>
        <c:majorTickMark val="none"/>
        <c:tickLblPos val="nextTo"/>
        <c:crossAx val="67745664"/>
        <c:crosses val="autoZero"/>
        <c:auto val="1"/>
        <c:lblAlgn val="ctr"/>
        <c:lblOffset val="100"/>
      </c:catAx>
      <c:valAx>
        <c:axId val="677456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b="0">
                    <a:latin typeface="Arial" pitchFamily="34" charset="0"/>
                    <a:cs typeface="Arial" pitchFamily="34" charset="0"/>
                  </a:defRPr>
                </a:pPr>
                <a:r>
                  <a:rPr lang="ru-RU" sz="1100" b="1">
                    <a:latin typeface="Arial" pitchFamily="34" charset="0"/>
                    <a:cs typeface="Arial" pitchFamily="34" charset="0"/>
                  </a:rPr>
                  <a:t>Процент</a:t>
                </a:r>
                <a:r>
                  <a:rPr lang="ru-RU" b="0" baseline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100" b="1" baseline="0">
                    <a:latin typeface="Arial" pitchFamily="34" charset="0"/>
                    <a:cs typeface="Arial" pitchFamily="34" charset="0"/>
                  </a:rPr>
                  <a:t>удобства </a:t>
                </a:r>
                <a:endParaRPr lang="ru-RU" sz="1100" b="1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crossAx val="677437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 </a:t>
            </a:r>
            <a:r>
              <a:rPr lang="ru-RU" sz="1600" dirty="0" smtClean="0"/>
              <a:t> </a:t>
            </a:r>
            <a:endParaRPr lang="ru-RU" sz="16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уровень неудобства кабинета (%)</c:v>
                </c:pt>
              </c:strCache>
            </c:strRef>
          </c:tx>
          <c:cat>
            <c:numRef>
              <c:f>Лист1!$A$2:$A$12</c:f>
              <c:numCache>
                <c:formatCode>General</c:formatCode>
                <c:ptCount val="11"/>
                <c:pt idx="0">
                  <c:v>301</c:v>
                </c:pt>
                <c:pt idx="1">
                  <c:v>302</c:v>
                </c:pt>
                <c:pt idx="2">
                  <c:v>303</c:v>
                </c:pt>
                <c:pt idx="3">
                  <c:v>304</c:v>
                </c:pt>
                <c:pt idx="4">
                  <c:v>306</c:v>
                </c:pt>
                <c:pt idx="5">
                  <c:v>307</c:v>
                </c:pt>
                <c:pt idx="6">
                  <c:v>310</c:v>
                </c:pt>
                <c:pt idx="7">
                  <c:v>311</c:v>
                </c:pt>
                <c:pt idx="8">
                  <c:v>312</c:v>
                </c:pt>
                <c:pt idx="9">
                  <c:v>313</c:v>
                </c:pt>
                <c:pt idx="10">
                  <c:v>314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15</c:v>
                </c:pt>
                <c:pt idx="1">
                  <c:v>16</c:v>
                </c:pt>
                <c:pt idx="2">
                  <c:v>6</c:v>
                </c:pt>
                <c:pt idx="3">
                  <c:v>5</c:v>
                </c:pt>
                <c:pt idx="4">
                  <c:v>11</c:v>
                </c:pt>
                <c:pt idx="5">
                  <c:v>34</c:v>
                </c:pt>
                <c:pt idx="6">
                  <c:v>0</c:v>
                </c:pt>
                <c:pt idx="7">
                  <c:v>5</c:v>
                </c:pt>
                <c:pt idx="10">
                  <c:v>5</c:v>
                </c:pt>
              </c:numCache>
            </c:numRef>
          </c:val>
        </c:ser>
        <c:axId val="67196032"/>
        <c:axId val="78365056"/>
      </c:barChart>
      <c:catAx>
        <c:axId val="67196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400" b="0">
                    <a:latin typeface="Arial" pitchFamily="34" charset="0"/>
                    <a:cs typeface="Arial" pitchFamily="34" charset="0"/>
                  </a:rPr>
                  <a:t>Номер</a:t>
                </a:r>
                <a:r>
                  <a:rPr lang="ru-RU" sz="1400" b="0" baseline="0">
                    <a:latin typeface="Arial" pitchFamily="34" charset="0"/>
                    <a:cs typeface="Arial" pitchFamily="34" charset="0"/>
                  </a:rPr>
                  <a:t> кабинета </a:t>
                </a:r>
                <a:endParaRPr lang="ru-RU" sz="1400" b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72273353847705069"/>
              <c:y val="0.89166540634271163"/>
            </c:manualLayout>
          </c:layout>
        </c:title>
        <c:numFmt formatCode="General" sourceLinked="1"/>
        <c:majorTickMark val="none"/>
        <c:tickLblPos val="nextTo"/>
        <c:crossAx val="78365056"/>
        <c:crosses val="autoZero"/>
        <c:auto val="1"/>
        <c:lblAlgn val="ctr"/>
        <c:lblOffset val="100"/>
      </c:catAx>
      <c:valAx>
        <c:axId val="783650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100" b="1">
                    <a:latin typeface="Arial" pitchFamily="34" charset="0"/>
                    <a:cs typeface="Arial" pitchFamily="34" charset="0"/>
                  </a:rPr>
                  <a:t>Процент</a:t>
                </a:r>
                <a:r>
                  <a:rPr lang="ru-RU" sz="1400" baseline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ru-RU" sz="1100" b="1" baseline="0">
                    <a:latin typeface="Arial" pitchFamily="34" charset="0"/>
                    <a:cs typeface="Arial" pitchFamily="34" charset="0"/>
                  </a:rPr>
                  <a:t>неудобства </a:t>
                </a:r>
                <a:endParaRPr lang="ru-RU" sz="1100" b="1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crossAx val="671960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980728"/>
            <a:ext cx="6172200" cy="79747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Визуальная среда 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3286124"/>
            <a:ext cx="5166320" cy="158417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1500" dirty="0" smtClean="0"/>
              <a:t>Работу выполнили:</a:t>
            </a:r>
          </a:p>
          <a:p>
            <a:pPr algn="r"/>
            <a:r>
              <a:rPr lang="ru-RU" sz="1500" dirty="0" smtClean="0"/>
              <a:t>            Питенко Виктория и </a:t>
            </a:r>
          </a:p>
          <a:p>
            <a:pPr algn="r"/>
            <a:r>
              <a:rPr lang="ru-RU" sz="1500" dirty="0" err="1" smtClean="0"/>
              <a:t>Машарова</a:t>
            </a:r>
            <a:r>
              <a:rPr lang="ru-RU" sz="1500" dirty="0" smtClean="0"/>
              <a:t> Анастасия  </a:t>
            </a:r>
          </a:p>
          <a:p>
            <a:pPr algn="r"/>
            <a:r>
              <a:rPr lang="ru-RU" sz="1500" dirty="0" smtClean="0"/>
              <a:t>                                        обучающиеся  10 класса</a:t>
            </a:r>
          </a:p>
          <a:p>
            <a:pPr algn="r"/>
            <a:r>
              <a:rPr lang="ru-RU" sz="1500" dirty="0" smtClean="0"/>
              <a:t>                                      Руководитель:</a:t>
            </a:r>
          </a:p>
          <a:p>
            <a:pPr algn="r"/>
            <a:r>
              <a:rPr lang="ru-RU" sz="1500" dirty="0" smtClean="0"/>
              <a:t>                                       Ловыгина Т.А.</a:t>
            </a:r>
          </a:p>
          <a:p>
            <a:pPr algn="r"/>
            <a:r>
              <a:rPr lang="ru-RU" sz="1500" dirty="0" smtClean="0"/>
              <a:t>учитель химии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8992" y="614364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пгт</a:t>
            </a:r>
            <a:r>
              <a:rPr lang="ru-RU" dirty="0" smtClean="0"/>
              <a:t> Пионерский 2019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936104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Некомфортность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кабинетов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1196751"/>
          <a:ext cx="8568952" cy="54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/>
          <a:lstStyle/>
          <a:p>
            <a:r>
              <a:rPr lang="ru-RU" dirty="0" smtClean="0"/>
              <a:t>                          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Вывод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Большинство кабинетов соответствуют нормам СанПиН (за исключением окраски дверей)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Наиболее комфортные кабинеты 304, 306, 312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Самый некомфортный кабинет 307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User\Desktop\pngtree-beautiful-cool-cartoon-cute-school-students-lining-up-png-image_35981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3557" r="-178" b="6270"/>
          <a:stretch>
            <a:fillRect/>
          </a:stretch>
        </p:blipFill>
        <p:spPr bwMode="auto">
          <a:xfrm>
            <a:off x="1835696" y="116632"/>
            <a:ext cx="4799947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6757398a363ddb3bf0e2a60712d70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367240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cz3bviw1wq8sw044w8ogscww8wgs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77072"/>
            <a:ext cx="4283968" cy="2409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850106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Виды визуальной среды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Описание: hello_html_738c9cf3.pn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5880" r="25374"/>
          <a:stretch>
            <a:fillRect/>
          </a:stretch>
        </p:blipFill>
        <p:spPr bwMode="auto">
          <a:xfrm>
            <a:off x="0" y="1285860"/>
            <a:ext cx="8715404" cy="53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Гомогенная среда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C:\Users\User\Desktop\JMControlarSistemas213.1506071869.79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10445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User\Desktop\gettyimages-511601860-612x6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4248472" cy="2832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Агрессивная среда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User\Desktop\bigstock-Modern-business-buildings-4555952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7"/>
            <a:ext cx="4000446" cy="2808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User\Desktop\s12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Комфортная среда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5caa6052497e8-44c86bc6416d144e0117e0104ecab9e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248472" cy="2389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esktop\0712e866f9b486a87dafb5af3bdedb8a9e99db3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4247457" cy="2827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User\Desktop\4c3177e2d7192e1ac991c4eb96543f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352" y="2420888"/>
            <a:ext cx="4028599" cy="2605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Соответствие кабинетов 3 этажа  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с нормами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СанПин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esktop\M6KL4-EdqX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8658"/>
            <a:ext cx="8568953" cy="5250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Вопросы а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нкеты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043378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Какой, по вашему мнению, самый уютный и приятный кабинет на 3 этаже школы и почему?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Какой, по вашему мнению, самый некомфортный кабинет на 3 этаже школы и почему?</a:t>
            </a:r>
          </a:p>
          <a:p>
            <a:pPr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936104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Комфортность кабинетов</a:t>
            </a:r>
            <a:endParaRPr lang="ru-RU" sz="27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1268760"/>
          <a:ext cx="8568952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261</TotalTime>
  <Words>129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        Визуальная среда </vt:lpstr>
      <vt:lpstr>Слайд 2</vt:lpstr>
      <vt:lpstr>             Виды визуальной среды</vt:lpstr>
      <vt:lpstr>               Гомогенная среда </vt:lpstr>
      <vt:lpstr>               Агрессивная среда </vt:lpstr>
      <vt:lpstr>              Комфортная среда </vt:lpstr>
      <vt:lpstr>          Соответствие кабинетов 3 этажа                         с нормами СанПин</vt:lpstr>
      <vt:lpstr>               Вопросы анкеты</vt:lpstr>
      <vt:lpstr>Комфортность кабинетов</vt:lpstr>
      <vt:lpstr>            Некомфортность кабинетов</vt:lpstr>
      <vt:lpstr>                            Вывод </vt:lpstr>
      <vt:lpstr>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Визуальная среда </dc:title>
  <dc:creator>User</dc:creator>
  <cp:lastModifiedBy>User</cp:lastModifiedBy>
  <cp:revision>33</cp:revision>
  <dcterms:created xsi:type="dcterms:W3CDTF">2019-12-10T13:44:12Z</dcterms:created>
  <dcterms:modified xsi:type="dcterms:W3CDTF">2019-12-13T10:56:49Z</dcterms:modified>
</cp:coreProperties>
</file>