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9" r:id="rId3"/>
    <p:sldId id="260" r:id="rId4"/>
    <p:sldId id="261" r:id="rId5"/>
    <p:sldId id="262" r:id="rId6"/>
    <p:sldId id="257"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281" r:id="rId25"/>
    <p:sldId id="279" r:id="rId26"/>
    <p:sldId id="282" r:id="rId27"/>
    <p:sldId id="283" r:id="rId28"/>
    <p:sldId id="284" r:id="rId29"/>
    <p:sldId id="287" r:id="rId30"/>
    <p:sldId id="286" r:id="rId31"/>
    <p:sldId id="285" r:id="rId32"/>
    <p:sldId id="288" r:id="rId33"/>
    <p:sldId id="289" r:id="rId34"/>
    <p:sldId id="292" r:id="rId35"/>
    <p:sldId id="291" r:id="rId36"/>
    <p:sldId id="290" r:id="rId37"/>
    <p:sldId id="258"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00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0B24F-7035-4A95-8204-D630A271EB08}" type="datetimeFigureOut">
              <a:rPr lang="ru-RU" smtClean="0"/>
              <a:pPr/>
              <a:t>18.10.2021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5AB098-CDE0-4F1A-9866-4CD96AAF516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9BE4A85-77FC-4CB4-BEE3-33CE8282B3E8}" type="datetimeFigureOut">
              <a:rPr lang="ru-RU" smtClean="0"/>
              <a:pPr/>
              <a:t>18.10.2021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10FD6E8-8923-4D6E-B163-655CB2B1F14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BE4A85-77FC-4CB4-BEE3-33CE8282B3E8}" type="datetimeFigureOut">
              <a:rPr lang="ru-RU" smtClean="0"/>
              <a:pPr/>
              <a:t>18.10.2021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FD6E8-8923-4D6E-B163-655CB2B1F14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14.jpeg"/><Relationship Id="rId4" Type="http://schemas.openxmlformats.org/officeDocument/2006/relationships/slide" Target="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14.jpeg"/><Relationship Id="rId4" Type="http://schemas.openxmlformats.org/officeDocument/2006/relationships/slide" Target="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14.jpeg"/><Relationship Id="rId4" Type="http://schemas.openxmlformats.org/officeDocument/2006/relationships/slide" Target="slide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12.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14.jpeg"/><Relationship Id="rId4" Type="http://schemas.openxmlformats.org/officeDocument/2006/relationships/slide" Target="slide8.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11.jpeg"/></Relationships>
</file>

<file path=ppt/slides/_rels/slide3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3" Type="http://schemas.openxmlformats.org/officeDocument/2006/relationships/image" Target="../media/image18.jpeg"/><Relationship Id="rId18" Type="http://schemas.openxmlformats.org/officeDocument/2006/relationships/slide" Target="slide15.xml"/><Relationship Id="rId26" Type="http://schemas.openxmlformats.org/officeDocument/2006/relationships/slide" Target="slide27.xml"/><Relationship Id="rId39" Type="http://schemas.openxmlformats.org/officeDocument/2006/relationships/slide" Target="slide26.xml"/><Relationship Id="rId3" Type="http://schemas.openxmlformats.org/officeDocument/2006/relationships/image" Target="../media/image13.jpeg"/><Relationship Id="rId21" Type="http://schemas.openxmlformats.org/officeDocument/2006/relationships/slide" Target="slide34.xml"/><Relationship Id="rId34" Type="http://schemas.openxmlformats.org/officeDocument/2006/relationships/image" Target="../media/image25.jpeg"/><Relationship Id="rId42" Type="http://schemas.openxmlformats.org/officeDocument/2006/relationships/slide" Target="slide22.xml"/><Relationship Id="rId47" Type="http://schemas.openxmlformats.org/officeDocument/2006/relationships/slide" Target="slide31.xml"/><Relationship Id="rId50" Type="http://schemas.openxmlformats.org/officeDocument/2006/relationships/image" Target="../media/image29.jpeg"/><Relationship Id="rId7" Type="http://schemas.openxmlformats.org/officeDocument/2006/relationships/image" Target="../media/image15.jpeg"/><Relationship Id="rId12" Type="http://schemas.openxmlformats.org/officeDocument/2006/relationships/slide" Target="slide12.xml"/><Relationship Id="rId17" Type="http://schemas.openxmlformats.org/officeDocument/2006/relationships/image" Target="../media/image20.jpeg"/><Relationship Id="rId25" Type="http://schemas.openxmlformats.org/officeDocument/2006/relationships/slide" Target="slide35.xml"/><Relationship Id="rId33" Type="http://schemas.openxmlformats.org/officeDocument/2006/relationships/slide" Target="slide20.xml"/><Relationship Id="rId38" Type="http://schemas.openxmlformats.org/officeDocument/2006/relationships/slide" Target="slide24.xml"/><Relationship Id="rId46" Type="http://schemas.openxmlformats.org/officeDocument/2006/relationships/image" Target="../media/image28.jpeg"/><Relationship Id="rId2" Type="http://schemas.openxmlformats.org/officeDocument/2006/relationships/slide" Target="slide7.xml"/><Relationship Id="rId16" Type="http://schemas.openxmlformats.org/officeDocument/2006/relationships/slide" Target="slide14.xml"/><Relationship Id="rId20" Type="http://schemas.openxmlformats.org/officeDocument/2006/relationships/slide" Target="slide16.xml"/><Relationship Id="rId29" Type="http://schemas.openxmlformats.org/officeDocument/2006/relationships/image" Target="../media/image9.jpeg"/><Relationship Id="rId41"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17.jpeg"/><Relationship Id="rId24" Type="http://schemas.openxmlformats.org/officeDocument/2006/relationships/image" Target="../media/image23.jpeg"/><Relationship Id="rId32" Type="http://schemas.openxmlformats.org/officeDocument/2006/relationships/slide" Target="slide21.xml"/><Relationship Id="rId37" Type="http://schemas.openxmlformats.org/officeDocument/2006/relationships/image" Target="../media/image26.jpeg"/><Relationship Id="rId40" Type="http://schemas.openxmlformats.org/officeDocument/2006/relationships/slide" Target="slide25.xml"/><Relationship Id="rId45" Type="http://schemas.openxmlformats.org/officeDocument/2006/relationships/slide" Target="slide29.xml"/><Relationship Id="rId5" Type="http://schemas.openxmlformats.org/officeDocument/2006/relationships/image" Target="../media/image14.jpeg"/><Relationship Id="rId15" Type="http://schemas.openxmlformats.org/officeDocument/2006/relationships/image" Target="../media/image19.jpeg"/><Relationship Id="rId23" Type="http://schemas.openxmlformats.org/officeDocument/2006/relationships/slide" Target="slide36.xml"/><Relationship Id="rId28" Type="http://schemas.openxmlformats.org/officeDocument/2006/relationships/slide" Target="slide33.xml"/><Relationship Id="rId36" Type="http://schemas.openxmlformats.org/officeDocument/2006/relationships/slide" Target="slide18.xml"/><Relationship Id="rId49" Type="http://schemas.openxmlformats.org/officeDocument/2006/relationships/slide" Target="slide30.xml"/><Relationship Id="rId10" Type="http://schemas.openxmlformats.org/officeDocument/2006/relationships/slide" Target="slide11.xml"/><Relationship Id="rId19" Type="http://schemas.openxmlformats.org/officeDocument/2006/relationships/image" Target="../media/image21.jpeg"/><Relationship Id="rId31" Type="http://schemas.openxmlformats.org/officeDocument/2006/relationships/image" Target="../media/image24.jpeg"/><Relationship Id="rId44" Type="http://schemas.openxmlformats.org/officeDocument/2006/relationships/slide" Target="slide32.xml"/><Relationship Id="rId52" Type="http://schemas.openxmlformats.org/officeDocument/2006/relationships/slide" Target="slide37.xml"/><Relationship Id="rId4" Type="http://schemas.openxmlformats.org/officeDocument/2006/relationships/slide" Target="slide8.xml"/><Relationship Id="rId9" Type="http://schemas.openxmlformats.org/officeDocument/2006/relationships/image" Target="../media/image16.jpeg"/><Relationship Id="rId14" Type="http://schemas.openxmlformats.org/officeDocument/2006/relationships/slide" Target="slide13.xml"/><Relationship Id="rId22" Type="http://schemas.openxmlformats.org/officeDocument/2006/relationships/image" Target="../media/image22.jpeg"/><Relationship Id="rId27" Type="http://schemas.openxmlformats.org/officeDocument/2006/relationships/image" Target="../media/image8.jpeg"/><Relationship Id="rId30" Type="http://schemas.openxmlformats.org/officeDocument/2006/relationships/slide" Target="slide19.xml"/><Relationship Id="rId35" Type="http://schemas.openxmlformats.org/officeDocument/2006/relationships/slide" Target="slide17.xml"/><Relationship Id="rId43" Type="http://schemas.openxmlformats.org/officeDocument/2006/relationships/slide" Target="slide23.xml"/><Relationship Id="rId48" Type="http://schemas.openxmlformats.org/officeDocument/2006/relationships/image" Target="../media/image12.jpeg"/><Relationship Id="rId8" Type="http://schemas.openxmlformats.org/officeDocument/2006/relationships/slide" Target="slide10.xml"/><Relationship Id="rId51" Type="http://schemas.openxmlformats.org/officeDocument/2006/relationships/slide" Target="slide28.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phonoteka.org/uploads/posts/2021-04/1618574438_23-phonoteka_org-p-fon-dlya-prezentatsii-komnatnie-rasteniya-32.jpg"/>
          <p:cNvPicPr>
            <a:picLocks noChangeAspect="1" noChangeArrowheads="1"/>
          </p:cNvPicPr>
          <p:nvPr/>
        </p:nvPicPr>
        <p:blipFill>
          <a:blip r:embed="rId2" cstate="print"/>
          <a:srcRect/>
          <a:stretch>
            <a:fillRect/>
          </a:stretch>
        </p:blipFill>
        <p:spPr bwMode="auto">
          <a:xfrm>
            <a:off x="0" y="-253752"/>
            <a:ext cx="9482336" cy="7111752"/>
          </a:xfrm>
          <a:prstGeom prst="rect">
            <a:avLst/>
          </a:prstGeom>
          <a:noFill/>
        </p:spPr>
      </p:pic>
      <p:sp>
        <p:nvSpPr>
          <p:cNvPr id="3" name="Подзаголовок 2"/>
          <p:cNvSpPr>
            <a:spLocks noGrp="1"/>
          </p:cNvSpPr>
          <p:nvPr>
            <p:ph type="subTitle" idx="1"/>
          </p:nvPr>
        </p:nvSpPr>
        <p:spPr>
          <a:xfrm>
            <a:off x="3779912" y="4653136"/>
            <a:ext cx="4788024" cy="1656184"/>
          </a:xfrm>
        </p:spPr>
        <p:style>
          <a:lnRef idx="2">
            <a:schemeClr val="accent3"/>
          </a:lnRef>
          <a:fillRef idx="1">
            <a:schemeClr val="lt1"/>
          </a:fillRef>
          <a:effectRef idx="0">
            <a:schemeClr val="accent3"/>
          </a:effectRef>
          <a:fontRef idx="minor">
            <a:schemeClr val="dk1"/>
          </a:fontRef>
        </p:style>
        <p:txBody>
          <a:bodyPr>
            <a:normAutofit/>
          </a:bodyPr>
          <a:lstStyle/>
          <a:p>
            <a:pPr algn="r"/>
            <a:r>
              <a:rPr lang="ru-RU" sz="2400" dirty="0" smtClean="0">
                <a:solidFill>
                  <a:schemeClr val="tx1"/>
                </a:solidFill>
                <a:latin typeface="Liberation Serif" pitchFamily="18" charset="0"/>
              </a:rPr>
              <a:t>Подготовила: </a:t>
            </a:r>
            <a:r>
              <a:rPr lang="ru-RU" sz="2400" dirty="0" err="1" smtClean="0">
                <a:solidFill>
                  <a:schemeClr val="tx1"/>
                </a:solidFill>
                <a:latin typeface="Liberation Serif" pitchFamily="18" charset="0"/>
              </a:rPr>
              <a:t>Салимова</a:t>
            </a:r>
            <a:r>
              <a:rPr lang="ru-RU" sz="2400" dirty="0" smtClean="0">
                <a:solidFill>
                  <a:schemeClr val="tx1"/>
                </a:solidFill>
                <a:latin typeface="Liberation Serif" pitchFamily="18" charset="0"/>
              </a:rPr>
              <a:t> Ю.М.</a:t>
            </a:r>
          </a:p>
          <a:p>
            <a:pPr algn="r"/>
            <a:r>
              <a:rPr lang="ru-RU" sz="2400" dirty="0">
                <a:solidFill>
                  <a:schemeClr val="tx1"/>
                </a:solidFill>
                <a:latin typeface="Liberation Serif" pitchFamily="18" charset="0"/>
              </a:rPr>
              <a:t>у</a:t>
            </a:r>
            <a:r>
              <a:rPr lang="ru-RU" sz="2400" dirty="0" smtClean="0">
                <a:solidFill>
                  <a:schemeClr val="tx1"/>
                </a:solidFill>
                <a:latin typeface="Liberation Serif" pitchFamily="18" charset="0"/>
              </a:rPr>
              <a:t>читель биологии</a:t>
            </a:r>
          </a:p>
          <a:p>
            <a:pPr algn="r"/>
            <a:r>
              <a:rPr lang="ru-RU" sz="2400" dirty="0" smtClean="0">
                <a:solidFill>
                  <a:schemeClr val="tx1"/>
                </a:solidFill>
                <a:latin typeface="Liberation Serif" pitchFamily="18" charset="0"/>
              </a:rPr>
              <a:t>МОУ «</a:t>
            </a:r>
            <a:r>
              <a:rPr lang="ru-RU" sz="2400" dirty="0" err="1" smtClean="0">
                <a:solidFill>
                  <a:schemeClr val="tx1"/>
                </a:solidFill>
                <a:latin typeface="Liberation Serif" pitchFamily="18" charset="0"/>
              </a:rPr>
              <a:t>Дубская</a:t>
            </a:r>
            <a:r>
              <a:rPr lang="ru-RU" sz="2400" dirty="0" smtClean="0">
                <a:solidFill>
                  <a:schemeClr val="tx1"/>
                </a:solidFill>
                <a:latin typeface="Liberation Serif" pitchFamily="18" charset="0"/>
              </a:rPr>
              <a:t> СОШ»</a:t>
            </a:r>
          </a:p>
        </p:txBody>
      </p:sp>
      <p:sp>
        <p:nvSpPr>
          <p:cNvPr id="5" name="Прямоугольник 4"/>
          <p:cNvSpPr/>
          <p:nvPr/>
        </p:nvSpPr>
        <p:spPr>
          <a:xfrm>
            <a:off x="1115616" y="1196752"/>
            <a:ext cx="7224475" cy="34163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Путешествие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царство </a:t>
            </a:r>
          </a:p>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лекарственных растений</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ranie-rastenia.jpg"/>
          <p:cNvPicPr>
            <a:picLocks noChangeAspect="1"/>
          </p:cNvPicPr>
          <p:nvPr/>
        </p:nvPicPr>
        <p:blipFill>
          <a:blip r:embed="rId2" cstate="print"/>
          <a:srcRect l="38188" t="-460" r="32675" b="66954"/>
          <a:stretch>
            <a:fillRect/>
          </a:stretch>
        </p:blipFill>
        <p:spPr>
          <a:xfrm>
            <a:off x="7880091" y="0"/>
            <a:ext cx="1263909" cy="1080120"/>
          </a:xfrm>
          <a:prstGeom prst="rect">
            <a:avLst/>
          </a:prstGeom>
        </p:spPr>
      </p:pic>
      <p:sp>
        <p:nvSpPr>
          <p:cNvPr id="3" name="Содержимое 2"/>
          <p:cNvSpPr>
            <a:spLocks noGrp="1"/>
          </p:cNvSpPr>
          <p:nvPr>
            <p:ph idx="1"/>
          </p:nvPr>
        </p:nvSpPr>
        <p:spPr>
          <a:xfrm>
            <a:off x="395536" y="1052736"/>
            <a:ext cx="8229600" cy="648072"/>
          </a:xfrm>
        </p:spPr>
        <p:txBody>
          <a:bodyPr/>
          <a:lstStyle/>
          <a:p>
            <a:pPr algn="ctr">
              <a:buNone/>
            </a:pPr>
            <a:r>
              <a:rPr lang="ru-RU" dirty="0" smtClean="0">
                <a:latin typeface="Liberation Serif" pitchFamily="18" charset="0"/>
              </a:rPr>
              <a:t>Что такое настойка? Из чего ее готовят?</a:t>
            </a:r>
            <a:endParaRPr lang="ru-RU" dirty="0">
              <a:latin typeface="Liberation Serif" pitchFamily="18" charset="0"/>
            </a:endParaRPr>
          </a:p>
        </p:txBody>
      </p:sp>
      <p:sp>
        <p:nvSpPr>
          <p:cNvPr id="4" name="Содержимое 2"/>
          <p:cNvSpPr>
            <a:spLocks noGrp="1"/>
          </p:cNvSpPr>
          <p:nvPr>
            <p:ph type="title"/>
          </p:nvPr>
        </p:nvSpPr>
        <p:spPr>
          <a:xfrm>
            <a:off x="0" y="260648"/>
            <a:ext cx="7546032" cy="504056"/>
          </a:xfrm>
        </p:spPr>
        <p:txBody>
          <a:bodyPr>
            <a:normAutofit/>
          </a:bodyPr>
          <a:lstStyle/>
          <a:p>
            <a:pPr algn="ctr">
              <a:buNone/>
            </a:pPr>
            <a:r>
              <a:rPr lang="ru-RU" sz="2400" b="1" dirty="0" smtClean="0">
                <a:solidFill>
                  <a:schemeClr val="tx2">
                    <a:lumMod val="75000"/>
                  </a:schemeClr>
                </a:solidFill>
              </a:rPr>
              <a:t>Сбор </a:t>
            </a:r>
            <a:r>
              <a:rPr lang="ru-RU" sz="2400" b="1" dirty="0">
                <a:solidFill>
                  <a:schemeClr val="tx2">
                    <a:lumMod val="75000"/>
                  </a:schemeClr>
                </a:solidFill>
              </a:rPr>
              <a:t>лекарственного сырья. Лекарственные </a:t>
            </a:r>
            <a:r>
              <a:rPr lang="ru-RU" sz="2400" b="1" dirty="0" smtClean="0">
                <a:solidFill>
                  <a:schemeClr val="tx2">
                    <a:lumMod val="75000"/>
                  </a:schemeClr>
                </a:solidFill>
              </a:rPr>
              <a:t>формы</a:t>
            </a:r>
          </a:p>
          <a:p>
            <a:pPr algn="ctr">
              <a:buNone/>
            </a:pPr>
            <a:endParaRPr lang="ru-RU" sz="2400" dirty="0">
              <a:solidFill>
                <a:schemeClr val="tx2">
                  <a:lumMod val="75000"/>
                </a:schemeClr>
              </a:solidFill>
            </a:endParaRPr>
          </a:p>
        </p:txBody>
      </p:sp>
      <p:sp>
        <p:nvSpPr>
          <p:cNvPr id="5" name="TextBox 4"/>
          <p:cNvSpPr txBox="1"/>
          <p:nvPr/>
        </p:nvSpPr>
        <p:spPr>
          <a:xfrm>
            <a:off x="7164288" y="0"/>
            <a:ext cx="976819" cy="830997"/>
          </a:xfrm>
          <a:prstGeom prst="rect">
            <a:avLst/>
          </a:prstGeom>
          <a:noFill/>
        </p:spPr>
        <p:txBody>
          <a:bodyPr wrap="square" rtlCol="0">
            <a:spAutoFit/>
          </a:bodyPr>
          <a:lstStyle/>
          <a:p>
            <a:r>
              <a:rPr lang="ru-RU" sz="4800" b="1" dirty="0" smtClean="0">
                <a:latin typeface="Liberation Serif" pitchFamily="18" charset="0"/>
              </a:rPr>
              <a:t>40</a:t>
            </a:r>
            <a:endParaRPr lang="ru-RU" sz="4800" b="1" dirty="0">
              <a:latin typeface="Liberation Serif" pitchFamily="18" charset="0"/>
            </a:endParaRPr>
          </a:p>
        </p:txBody>
      </p:sp>
      <p:sp>
        <p:nvSpPr>
          <p:cNvPr id="6" name="Прямоугольник 5"/>
          <p:cNvSpPr/>
          <p:nvPr/>
        </p:nvSpPr>
        <p:spPr>
          <a:xfrm>
            <a:off x="395536" y="1700808"/>
            <a:ext cx="8424936" cy="3108543"/>
          </a:xfrm>
          <a:prstGeom prst="rect">
            <a:avLst/>
          </a:prstGeom>
        </p:spPr>
        <p:txBody>
          <a:bodyPr wrap="square">
            <a:spAutoFit/>
          </a:bodyPr>
          <a:lstStyle/>
          <a:p>
            <a:pPr algn="ctr"/>
            <a:r>
              <a:rPr lang="ru-RU" sz="2800" b="1" dirty="0" smtClean="0">
                <a:latin typeface="Liberation Serif" pitchFamily="18" charset="0"/>
              </a:rPr>
              <a:t>Настойки – жидкие водно-спиртовые или водочные извлечения из растительного сырья, употребляются наружно для смазывания и промывания, и во внутрь – для лечения заболеваний. Настойки готовят на 70 или 40% спирте, а в домашних условиях - обычно на водке, и добавляют лекарственное сырье</a:t>
            </a:r>
            <a:endParaRPr lang="ru-RU" sz="2800" u="sng" dirty="0">
              <a:latin typeface="Liberation Serif" pitchFamily="18" charset="0"/>
            </a:endParaRPr>
          </a:p>
        </p:txBody>
      </p:sp>
      <p:pic>
        <p:nvPicPr>
          <p:cNvPr id="8" name="Picture 2" descr="https://avatars.mds.yandex.net/get-zen_doc/3415797/pub_5ee9d0264a887c1a04240012_5ee9d12de5335f770d03c607/scale_1200">
            <a:hlinkClick r:id="rId3" action="ppaction://hlinksldjump"/>
          </p:cNvPr>
          <p:cNvPicPr>
            <a:picLocks noChangeAspect="1" noChangeArrowheads="1"/>
          </p:cNvPicPr>
          <p:nvPr/>
        </p:nvPicPr>
        <p:blipFill>
          <a:blip r:embed="rId4" cstate="print"/>
          <a:srcRect/>
          <a:stretch>
            <a:fillRect/>
          </a:stretch>
        </p:blipFill>
        <p:spPr bwMode="auto">
          <a:xfrm>
            <a:off x="-252536" y="4221088"/>
            <a:ext cx="9396536" cy="26369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ranie-rastenia.jpg"/>
          <p:cNvPicPr>
            <a:picLocks noChangeAspect="1"/>
          </p:cNvPicPr>
          <p:nvPr/>
        </p:nvPicPr>
        <p:blipFill>
          <a:blip r:embed="rId2" cstate="print"/>
          <a:srcRect l="59239" t="62773"/>
          <a:stretch>
            <a:fillRect/>
          </a:stretch>
        </p:blipFill>
        <p:spPr>
          <a:xfrm>
            <a:off x="7658702" y="0"/>
            <a:ext cx="1485298" cy="1008112"/>
          </a:xfrm>
          <a:prstGeom prst="rect">
            <a:avLst/>
          </a:prstGeom>
        </p:spPr>
      </p:pic>
      <p:sp>
        <p:nvSpPr>
          <p:cNvPr id="3" name="Содержимое 2"/>
          <p:cNvSpPr>
            <a:spLocks noGrp="1"/>
          </p:cNvSpPr>
          <p:nvPr>
            <p:ph idx="1"/>
          </p:nvPr>
        </p:nvSpPr>
        <p:spPr>
          <a:xfrm>
            <a:off x="467544" y="836712"/>
            <a:ext cx="8229600" cy="1080120"/>
          </a:xfrm>
        </p:spPr>
        <p:txBody>
          <a:bodyPr/>
          <a:lstStyle/>
          <a:p>
            <a:pPr algn="ctr">
              <a:buNone/>
            </a:pPr>
            <a:r>
              <a:rPr lang="ru-RU" dirty="0" smtClean="0">
                <a:latin typeface="Liberation Serif" pitchFamily="18" charset="0"/>
              </a:rPr>
              <a:t>Перечислите основные стадии заготовки растительного сырья</a:t>
            </a:r>
            <a:endParaRPr lang="ru-RU" dirty="0">
              <a:latin typeface="Liberation Serif" pitchFamily="18" charset="0"/>
            </a:endParaRPr>
          </a:p>
        </p:txBody>
      </p:sp>
      <p:sp>
        <p:nvSpPr>
          <p:cNvPr id="4" name="Содержимое 2"/>
          <p:cNvSpPr>
            <a:spLocks noGrp="1"/>
          </p:cNvSpPr>
          <p:nvPr>
            <p:ph type="title"/>
          </p:nvPr>
        </p:nvSpPr>
        <p:spPr>
          <a:xfrm>
            <a:off x="0" y="404664"/>
            <a:ext cx="8229600" cy="562074"/>
          </a:xfrm>
        </p:spPr>
        <p:txBody>
          <a:bodyPr>
            <a:normAutofit/>
          </a:bodyPr>
          <a:lstStyle/>
          <a:p>
            <a:pPr algn="l">
              <a:buNone/>
            </a:pPr>
            <a:r>
              <a:rPr lang="ru-RU" sz="2400" b="1" dirty="0" smtClean="0">
                <a:solidFill>
                  <a:schemeClr val="tx2">
                    <a:lumMod val="75000"/>
                  </a:schemeClr>
                </a:solidFill>
              </a:rPr>
              <a:t>Сбор </a:t>
            </a:r>
            <a:r>
              <a:rPr lang="ru-RU" sz="2400" b="1" dirty="0">
                <a:solidFill>
                  <a:schemeClr val="tx2">
                    <a:lumMod val="75000"/>
                  </a:schemeClr>
                </a:solidFill>
              </a:rPr>
              <a:t>лекарственного сырья. Лекарственные </a:t>
            </a:r>
            <a:r>
              <a:rPr lang="ru-RU" sz="2400" b="1" dirty="0" smtClean="0">
                <a:solidFill>
                  <a:schemeClr val="tx2">
                    <a:lumMod val="75000"/>
                  </a:schemeClr>
                </a:solidFill>
              </a:rPr>
              <a:t>формы</a:t>
            </a:r>
          </a:p>
          <a:p>
            <a:pPr algn="ctr">
              <a:buNone/>
            </a:pPr>
            <a:endParaRPr lang="ru-RU" sz="2400" dirty="0">
              <a:solidFill>
                <a:schemeClr val="tx2">
                  <a:lumMod val="75000"/>
                </a:schemeClr>
              </a:solidFill>
            </a:endParaRPr>
          </a:p>
        </p:txBody>
      </p:sp>
      <p:sp>
        <p:nvSpPr>
          <p:cNvPr id="5" name="TextBox 4"/>
          <p:cNvSpPr txBox="1"/>
          <p:nvPr/>
        </p:nvSpPr>
        <p:spPr>
          <a:xfrm>
            <a:off x="6948264" y="0"/>
            <a:ext cx="976819" cy="830997"/>
          </a:xfrm>
          <a:prstGeom prst="rect">
            <a:avLst/>
          </a:prstGeom>
          <a:noFill/>
        </p:spPr>
        <p:txBody>
          <a:bodyPr wrap="square" rtlCol="0">
            <a:spAutoFit/>
          </a:bodyPr>
          <a:lstStyle/>
          <a:p>
            <a:r>
              <a:rPr lang="ru-RU" sz="4800" b="1" dirty="0" smtClean="0">
                <a:latin typeface="Liberation Serif" pitchFamily="18" charset="0"/>
              </a:rPr>
              <a:t>50</a:t>
            </a:r>
            <a:endParaRPr lang="ru-RU" sz="4800" b="1" dirty="0">
              <a:latin typeface="Liberation Serif" pitchFamily="18" charset="0"/>
            </a:endParaRPr>
          </a:p>
        </p:txBody>
      </p:sp>
      <p:sp>
        <p:nvSpPr>
          <p:cNvPr id="6" name="Прямоугольник 5"/>
          <p:cNvSpPr/>
          <p:nvPr/>
        </p:nvSpPr>
        <p:spPr>
          <a:xfrm>
            <a:off x="755576" y="1916832"/>
            <a:ext cx="7848872" cy="3539430"/>
          </a:xfrm>
          <a:prstGeom prst="rect">
            <a:avLst/>
          </a:prstGeom>
        </p:spPr>
        <p:txBody>
          <a:bodyPr wrap="square">
            <a:spAutoFit/>
          </a:bodyPr>
          <a:lstStyle/>
          <a:p>
            <a:pPr algn="ctr"/>
            <a:r>
              <a:rPr lang="ru-RU" sz="2800" b="1" dirty="0" smtClean="0">
                <a:latin typeface="Liberation Serif" pitchFamily="18" charset="0"/>
              </a:rPr>
              <a:t>Сбор сырья</a:t>
            </a:r>
            <a:endParaRPr lang="ru-RU" sz="2800" dirty="0" smtClean="0">
              <a:latin typeface="Liberation Serif" pitchFamily="18" charset="0"/>
            </a:endParaRPr>
          </a:p>
          <a:p>
            <a:pPr algn="ctr"/>
            <a:r>
              <a:rPr lang="ru-RU" sz="2800" b="1" dirty="0" smtClean="0">
                <a:latin typeface="Liberation Serif" pitchFamily="18" charset="0"/>
              </a:rPr>
              <a:t>Первичная обработка</a:t>
            </a:r>
            <a:endParaRPr lang="ru-RU" sz="2800" dirty="0" smtClean="0">
              <a:latin typeface="Liberation Serif" pitchFamily="18" charset="0"/>
            </a:endParaRPr>
          </a:p>
          <a:p>
            <a:pPr algn="ctr"/>
            <a:r>
              <a:rPr lang="ru-RU" sz="2800" b="1" dirty="0" smtClean="0">
                <a:latin typeface="Liberation Serif" pitchFamily="18" charset="0"/>
              </a:rPr>
              <a:t>Сушка</a:t>
            </a:r>
            <a:endParaRPr lang="ru-RU" sz="2800" dirty="0" smtClean="0">
              <a:latin typeface="Liberation Serif" pitchFamily="18" charset="0"/>
            </a:endParaRPr>
          </a:p>
          <a:p>
            <a:pPr algn="ctr"/>
            <a:r>
              <a:rPr lang="ru-RU" sz="2800" b="1" dirty="0" smtClean="0">
                <a:latin typeface="Liberation Serif" pitchFamily="18" charset="0"/>
              </a:rPr>
              <a:t>Приведение в стандартное состояние</a:t>
            </a:r>
            <a:endParaRPr lang="ru-RU" sz="2800" dirty="0" smtClean="0">
              <a:latin typeface="Liberation Serif" pitchFamily="18" charset="0"/>
            </a:endParaRPr>
          </a:p>
          <a:p>
            <a:pPr algn="ctr"/>
            <a:r>
              <a:rPr lang="ru-RU" sz="2800" b="1" dirty="0" smtClean="0">
                <a:latin typeface="Liberation Serif" pitchFamily="18" charset="0"/>
              </a:rPr>
              <a:t>Упаковка</a:t>
            </a:r>
            <a:endParaRPr lang="ru-RU" sz="2800" dirty="0" smtClean="0">
              <a:latin typeface="Liberation Serif" pitchFamily="18" charset="0"/>
            </a:endParaRPr>
          </a:p>
          <a:p>
            <a:pPr algn="ctr"/>
            <a:r>
              <a:rPr lang="ru-RU" sz="2800" b="1" dirty="0" smtClean="0">
                <a:latin typeface="Liberation Serif" pitchFamily="18" charset="0"/>
              </a:rPr>
              <a:t>Маркировка</a:t>
            </a:r>
            <a:endParaRPr lang="ru-RU" sz="2800" dirty="0" smtClean="0">
              <a:latin typeface="Liberation Serif" pitchFamily="18" charset="0"/>
            </a:endParaRPr>
          </a:p>
          <a:p>
            <a:pPr algn="ctr"/>
            <a:r>
              <a:rPr lang="ru-RU" sz="2800" b="1" dirty="0" smtClean="0">
                <a:latin typeface="Liberation Serif" pitchFamily="18" charset="0"/>
              </a:rPr>
              <a:t>Транспортирование</a:t>
            </a:r>
            <a:endParaRPr lang="ru-RU" sz="2800" dirty="0" smtClean="0">
              <a:latin typeface="Liberation Serif" pitchFamily="18" charset="0"/>
            </a:endParaRPr>
          </a:p>
          <a:p>
            <a:pPr algn="ctr"/>
            <a:r>
              <a:rPr lang="ru-RU" sz="2800" b="1" dirty="0" smtClean="0">
                <a:latin typeface="Liberation Serif" pitchFamily="18" charset="0"/>
              </a:rPr>
              <a:t>Хранение</a:t>
            </a:r>
            <a:endParaRPr lang="ru-RU" sz="2800" u="sng" dirty="0">
              <a:latin typeface="Liberation Serif" pitchFamily="18" charset="0"/>
            </a:endParaRPr>
          </a:p>
        </p:txBody>
      </p:sp>
      <p:pic>
        <p:nvPicPr>
          <p:cNvPr id="8" name="Picture 2" descr="https://avatars.mds.yandex.net/get-zen_doc/3415797/pub_5ee9d0264a887c1a04240012_5ee9d12de5335f770d03c607/scale_1200">
            <a:hlinkClick r:id="rId3" action="ppaction://hlinksldjump"/>
          </p:cNvPr>
          <p:cNvPicPr>
            <a:picLocks noChangeAspect="1" noChangeArrowheads="1"/>
          </p:cNvPicPr>
          <p:nvPr/>
        </p:nvPicPr>
        <p:blipFill>
          <a:blip r:embed="rId4" cstate="print"/>
          <a:srcRect/>
          <a:stretch>
            <a:fillRect/>
          </a:stretch>
        </p:blipFill>
        <p:spPr bwMode="auto">
          <a:xfrm>
            <a:off x="-252536" y="3356992"/>
            <a:ext cx="9396536" cy="3717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408712" cy="490066"/>
          </a:xfrm>
        </p:spPr>
        <p:txBody>
          <a:bodyPr>
            <a:normAutofit fontScale="90000"/>
          </a:bodyPr>
          <a:lstStyle/>
          <a:p>
            <a:pPr lvl="0"/>
            <a:r>
              <a:rPr lang="ru-RU" b="1" dirty="0" smtClean="0">
                <a:latin typeface="Liberation Serif" pitchFamily="18" charset="0"/>
                <a:ea typeface="Calibri" pitchFamily="34" charset="0"/>
                <a:cs typeface="Times New Roman" pitchFamily="18" charset="0"/>
              </a:rPr>
              <a:t>Лекарство под ногами</a:t>
            </a:r>
            <a:endParaRPr lang="ru-RU" dirty="0"/>
          </a:p>
        </p:txBody>
      </p:sp>
      <p:sp>
        <p:nvSpPr>
          <p:cNvPr id="3" name="Содержимое 2"/>
          <p:cNvSpPr>
            <a:spLocks noGrp="1"/>
          </p:cNvSpPr>
          <p:nvPr>
            <p:ph idx="1"/>
          </p:nvPr>
        </p:nvSpPr>
        <p:spPr>
          <a:xfrm>
            <a:off x="467544" y="764704"/>
            <a:ext cx="8229600" cy="3168351"/>
          </a:xfrm>
        </p:spPr>
        <p:txBody>
          <a:bodyPr>
            <a:normAutofit/>
          </a:bodyPr>
          <a:lstStyle/>
          <a:p>
            <a:pPr algn="ctr">
              <a:buNone/>
            </a:pPr>
            <a:r>
              <a:rPr lang="ru-RU" sz="2400" dirty="0" smtClean="0">
                <a:latin typeface="Liberation Serif" pitchFamily="18" charset="0"/>
              </a:rPr>
              <a:t>А эту травку всякий видел. Растет она вдоль тропок да дорожек. Семечки свои не теряет и не раскидывает: ждет, когда человек мимо пройдет, да к его ногам семена и приклеит. Кустики травы с широкими листьями. Полезная, целебная трава. Поранил руку, натер ногу - приложи листок, и он мигом кровь остановит, и заживет ранка. Желудок ли болит - попей настой из листьев, и легче станет</a:t>
            </a:r>
            <a:endParaRPr lang="ru-RU" sz="2400" dirty="0">
              <a:latin typeface="Liberation Serif" pitchFamily="18" charset="0"/>
            </a:endParaRPr>
          </a:p>
        </p:txBody>
      </p:sp>
      <p:sp>
        <p:nvSpPr>
          <p:cNvPr id="4" name="TextBox 3"/>
          <p:cNvSpPr txBox="1"/>
          <p:nvPr/>
        </p:nvSpPr>
        <p:spPr>
          <a:xfrm>
            <a:off x="6732240" y="0"/>
            <a:ext cx="976819" cy="830997"/>
          </a:xfrm>
          <a:prstGeom prst="rect">
            <a:avLst/>
          </a:prstGeom>
          <a:noFill/>
        </p:spPr>
        <p:txBody>
          <a:bodyPr wrap="square" rtlCol="0">
            <a:spAutoFit/>
          </a:bodyPr>
          <a:lstStyle/>
          <a:p>
            <a:r>
              <a:rPr lang="ru-RU" sz="4800" b="1" dirty="0" smtClean="0">
                <a:latin typeface="Liberation Serif" pitchFamily="18" charset="0"/>
              </a:rPr>
              <a:t>10</a:t>
            </a:r>
            <a:endParaRPr lang="ru-RU" sz="4800" b="1" dirty="0">
              <a:latin typeface="Liberation Serif" pitchFamily="18" charset="0"/>
            </a:endParaRPr>
          </a:p>
        </p:txBody>
      </p:sp>
      <p:pic>
        <p:nvPicPr>
          <p:cNvPr id="5" name="Рисунок 4" descr="pranie-rastenia.jpg"/>
          <p:cNvPicPr>
            <a:picLocks noChangeAspect="1"/>
          </p:cNvPicPr>
          <p:nvPr/>
        </p:nvPicPr>
        <p:blipFill>
          <a:blip r:embed="rId2" cstate="print"/>
          <a:srcRect t="-460" r="64962" b="68014"/>
          <a:stretch>
            <a:fillRect/>
          </a:stretch>
        </p:blipFill>
        <p:spPr>
          <a:xfrm>
            <a:off x="7959246" y="0"/>
            <a:ext cx="1184754" cy="815338"/>
          </a:xfrm>
          <a:prstGeom prst="rect">
            <a:avLst/>
          </a:prstGeom>
        </p:spPr>
      </p:pic>
      <p:sp>
        <p:nvSpPr>
          <p:cNvPr id="6" name="Прямоугольник 5"/>
          <p:cNvSpPr/>
          <p:nvPr/>
        </p:nvSpPr>
        <p:spPr>
          <a:xfrm>
            <a:off x="5652120" y="4005064"/>
            <a:ext cx="2565126" cy="584775"/>
          </a:xfrm>
          <a:prstGeom prst="rect">
            <a:avLst/>
          </a:prstGeom>
        </p:spPr>
        <p:txBody>
          <a:bodyPr wrap="none">
            <a:spAutoFit/>
          </a:bodyPr>
          <a:lstStyle/>
          <a:p>
            <a:r>
              <a:rPr lang="ru-RU" sz="3200" b="1" u="sng" dirty="0" smtClean="0">
                <a:latin typeface="Liberation Serif" pitchFamily="18" charset="0"/>
              </a:rPr>
              <a:t>Подорожник</a:t>
            </a:r>
            <a:endParaRPr lang="ru-RU" sz="3200" u="sng" dirty="0">
              <a:latin typeface="Liberation Serif" pitchFamily="18" charset="0"/>
            </a:endParaRPr>
          </a:p>
        </p:txBody>
      </p:sp>
      <p:pic>
        <p:nvPicPr>
          <p:cNvPr id="7" name="Picture 2" descr="https://avatars.mds.yandex.net/get-zen_doc/3415797/pub_5ee9d0264a887c1a04240012_5ee9d12de5335f770d03c607/scale_1200">
            <a:hlinkClick r:id="rId3" action="ppaction://hlinksldjump"/>
          </p:cNvPr>
          <p:cNvPicPr>
            <a:picLocks noChangeAspect="1" noChangeArrowheads="1"/>
          </p:cNvPicPr>
          <p:nvPr/>
        </p:nvPicPr>
        <p:blipFill>
          <a:blip r:embed="rId4" cstate="print"/>
          <a:srcRect/>
          <a:stretch>
            <a:fillRect/>
          </a:stretch>
        </p:blipFill>
        <p:spPr bwMode="auto">
          <a:xfrm>
            <a:off x="4593153" y="4365104"/>
            <a:ext cx="4550847" cy="2304256"/>
          </a:xfrm>
          <a:prstGeom prst="rect">
            <a:avLst/>
          </a:prstGeom>
          <a:noFill/>
        </p:spPr>
      </p:pic>
      <p:pic>
        <p:nvPicPr>
          <p:cNvPr id="26626" name="Picture 2" descr="https://urolap.ru/wp-content/uploads/2/3/e/23ec3aee52f65ef225e241e9721a046d.jpg"/>
          <p:cNvPicPr>
            <a:picLocks noChangeAspect="1" noChangeArrowheads="1"/>
          </p:cNvPicPr>
          <p:nvPr/>
        </p:nvPicPr>
        <p:blipFill>
          <a:blip r:embed="rId5" cstate="print"/>
          <a:srcRect/>
          <a:stretch>
            <a:fillRect/>
          </a:stretch>
        </p:blipFill>
        <p:spPr bwMode="auto">
          <a:xfrm>
            <a:off x="683568" y="3789040"/>
            <a:ext cx="3442027" cy="2902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6626"/>
                                        </p:tgtEl>
                                        <p:attrNameLst>
                                          <p:attrName>style.visibility</p:attrName>
                                        </p:attrNameLst>
                                      </p:cBhvr>
                                      <p:to>
                                        <p:strVal val="visible"/>
                                      </p:to>
                                    </p:set>
                                    <p:animEffect transition="in" filter="blinds(horizontal)">
                                      <p:cBhvr>
                                        <p:cTn id="10"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408712" cy="490066"/>
          </a:xfrm>
        </p:spPr>
        <p:txBody>
          <a:bodyPr>
            <a:normAutofit fontScale="90000"/>
          </a:bodyPr>
          <a:lstStyle/>
          <a:p>
            <a:pPr lvl="0"/>
            <a:r>
              <a:rPr lang="ru-RU" b="1" dirty="0" smtClean="0">
                <a:latin typeface="Liberation Serif" pitchFamily="18" charset="0"/>
                <a:ea typeface="Calibri" pitchFamily="34" charset="0"/>
                <a:cs typeface="Times New Roman" pitchFamily="18" charset="0"/>
              </a:rPr>
              <a:t>Лекарство под ногами</a:t>
            </a:r>
            <a:endParaRPr lang="ru-RU" dirty="0"/>
          </a:p>
        </p:txBody>
      </p:sp>
      <p:sp>
        <p:nvSpPr>
          <p:cNvPr id="3" name="Содержимое 2"/>
          <p:cNvSpPr>
            <a:spLocks noGrp="1"/>
          </p:cNvSpPr>
          <p:nvPr>
            <p:ph idx="1"/>
          </p:nvPr>
        </p:nvSpPr>
        <p:spPr>
          <a:xfrm>
            <a:off x="467544" y="908720"/>
            <a:ext cx="8229600" cy="1944216"/>
          </a:xfrm>
        </p:spPr>
        <p:txBody>
          <a:bodyPr>
            <a:noAutofit/>
          </a:bodyPr>
          <a:lstStyle/>
          <a:p>
            <a:pPr algn="ctr">
              <a:buNone/>
            </a:pPr>
            <a:r>
              <a:rPr lang="ru-RU" sz="2800" dirty="0" smtClean="0">
                <a:latin typeface="Liberation Serif" pitchFamily="18" charset="0"/>
              </a:rPr>
              <a:t>Одно из древнейших лекарственных растений. По греческим преданиям его лекарственные свойства открыты богиней-охотницей Артемидой, в честь которой оно получило научное название «</a:t>
            </a:r>
            <a:r>
              <a:rPr lang="ru-RU" sz="2800" dirty="0" err="1" smtClean="0">
                <a:latin typeface="Liberation Serif" pitchFamily="18" charset="0"/>
              </a:rPr>
              <a:t>Артемизия</a:t>
            </a:r>
            <a:r>
              <a:rPr lang="ru-RU" sz="2800" dirty="0" smtClean="0">
                <a:latin typeface="Liberation Serif" pitchFamily="18" charset="0"/>
              </a:rPr>
              <a:t>». Основное действие оказывают ее особая горечь и эфирное масло</a:t>
            </a:r>
            <a:endParaRPr lang="ru-RU" sz="2800" dirty="0">
              <a:latin typeface="Liberation Serif" pitchFamily="18" charset="0"/>
            </a:endParaRPr>
          </a:p>
        </p:txBody>
      </p:sp>
      <p:sp>
        <p:nvSpPr>
          <p:cNvPr id="4" name="TextBox 3"/>
          <p:cNvSpPr txBox="1"/>
          <p:nvPr/>
        </p:nvSpPr>
        <p:spPr>
          <a:xfrm>
            <a:off x="6732240" y="0"/>
            <a:ext cx="976819" cy="830997"/>
          </a:xfrm>
          <a:prstGeom prst="rect">
            <a:avLst/>
          </a:prstGeom>
          <a:noFill/>
        </p:spPr>
        <p:txBody>
          <a:bodyPr wrap="square" rtlCol="0">
            <a:spAutoFit/>
          </a:bodyPr>
          <a:lstStyle/>
          <a:p>
            <a:r>
              <a:rPr lang="ru-RU" sz="4800" b="1" dirty="0" smtClean="0">
                <a:latin typeface="Liberation Serif" pitchFamily="18" charset="0"/>
              </a:rPr>
              <a:t>20</a:t>
            </a:r>
            <a:endParaRPr lang="ru-RU" sz="4800" b="1" dirty="0">
              <a:latin typeface="Liberation Serif" pitchFamily="18" charset="0"/>
            </a:endParaRPr>
          </a:p>
        </p:txBody>
      </p:sp>
      <p:sp>
        <p:nvSpPr>
          <p:cNvPr id="6" name="Прямоугольник 5"/>
          <p:cNvSpPr/>
          <p:nvPr/>
        </p:nvSpPr>
        <p:spPr>
          <a:xfrm>
            <a:off x="5364088" y="4005064"/>
            <a:ext cx="3316934" cy="584775"/>
          </a:xfrm>
          <a:prstGeom prst="rect">
            <a:avLst/>
          </a:prstGeom>
        </p:spPr>
        <p:txBody>
          <a:bodyPr wrap="none">
            <a:spAutoFit/>
          </a:bodyPr>
          <a:lstStyle/>
          <a:p>
            <a:r>
              <a:rPr lang="ru-RU" sz="3200" b="1" u="sng" dirty="0" smtClean="0">
                <a:latin typeface="Liberation Serif" pitchFamily="18" charset="0"/>
              </a:rPr>
              <a:t>Полынь горькая</a:t>
            </a:r>
            <a:endParaRPr lang="ru-RU" sz="3200" u="sng" dirty="0">
              <a:latin typeface="Liberation Serif" pitchFamily="18" charset="0"/>
            </a:endParaRPr>
          </a:p>
        </p:txBody>
      </p:sp>
      <p:pic>
        <p:nvPicPr>
          <p:cNvPr id="7"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593153" y="4365104"/>
            <a:ext cx="4550847" cy="2304256"/>
          </a:xfrm>
          <a:prstGeom prst="rect">
            <a:avLst/>
          </a:prstGeom>
          <a:noFill/>
        </p:spPr>
      </p:pic>
      <p:pic>
        <p:nvPicPr>
          <p:cNvPr id="8" name="Рисунок 7" descr="pranie-rastenia.jpg"/>
          <p:cNvPicPr>
            <a:picLocks noChangeAspect="1"/>
          </p:cNvPicPr>
          <p:nvPr/>
        </p:nvPicPr>
        <p:blipFill>
          <a:blip r:embed="rId4" cstate="print"/>
          <a:srcRect l="65750" b="66954"/>
          <a:stretch>
            <a:fillRect/>
          </a:stretch>
        </p:blipFill>
        <p:spPr>
          <a:xfrm>
            <a:off x="7812360" y="0"/>
            <a:ext cx="1331640" cy="954812"/>
          </a:xfrm>
          <a:prstGeom prst="rect">
            <a:avLst/>
          </a:prstGeom>
        </p:spPr>
      </p:pic>
      <p:pic>
        <p:nvPicPr>
          <p:cNvPr id="9" name="Рисунок 8" descr="1534956070183446436.jpg"/>
          <p:cNvPicPr>
            <a:picLocks noChangeAspect="1"/>
          </p:cNvPicPr>
          <p:nvPr/>
        </p:nvPicPr>
        <p:blipFill>
          <a:blip r:embed="rId5" cstate="print"/>
          <a:stretch>
            <a:fillRect/>
          </a:stretch>
        </p:blipFill>
        <p:spPr>
          <a:xfrm>
            <a:off x="1403648" y="3645023"/>
            <a:ext cx="2016224" cy="30232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408712" cy="490066"/>
          </a:xfrm>
        </p:spPr>
        <p:txBody>
          <a:bodyPr>
            <a:normAutofit fontScale="90000"/>
          </a:bodyPr>
          <a:lstStyle/>
          <a:p>
            <a:pPr lvl="0"/>
            <a:r>
              <a:rPr lang="ru-RU" b="1" dirty="0" smtClean="0">
                <a:latin typeface="Liberation Serif" pitchFamily="18" charset="0"/>
                <a:ea typeface="Calibri" pitchFamily="34" charset="0"/>
                <a:cs typeface="Times New Roman" pitchFamily="18" charset="0"/>
              </a:rPr>
              <a:t>Лекарство под ногами</a:t>
            </a:r>
            <a:endParaRPr lang="ru-RU" dirty="0"/>
          </a:p>
        </p:txBody>
      </p:sp>
      <p:sp>
        <p:nvSpPr>
          <p:cNvPr id="3" name="Содержимое 2"/>
          <p:cNvSpPr>
            <a:spLocks noGrp="1"/>
          </p:cNvSpPr>
          <p:nvPr>
            <p:ph idx="1"/>
          </p:nvPr>
        </p:nvSpPr>
        <p:spPr>
          <a:xfrm>
            <a:off x="467544" y="764704"/>
            <a:ext cx="8229600" cy="3168351"/>
          </a:xfrm>
        </p:spPr>
        <p:txBody>
          <a:bodyPr>
            <a:normAutofit/>
          </a:bodyPr>
          <a:lstStyle/>
          <a:p>
            <a:pPr algn="ctr">
              <a:buNone/>
            </a:pPr>
            <a:r>
              <a:rPr lang="ru-RU" sz="2800" dirty="0" smtClean="0">
                <a:latin typeface="Liberation Serif" pitchFamily="18" charset="0"/>
              </a:rPr>
              <a:t>Это яркий желтый цветок на мохнатом стебельке. Появляется он весной вместе с подснежниками. Он так торопится, что не успевает выпустить листья. Люди варят из этих цветов отвары и лечатся от кашля. Понюхав его, вы почувствуете запах мела. Поэтому пчелы, бабочки спешат к ним напиться сладкого нектара</a:t>
            </a:r>
            <a:endParaRPr lang="ru-RU" sz="2800" dirty="0">
              <a:latin typeface="Liberation Serif" pitchFamily="18" charset="0"/>
            </a:endParaRPr>
          </a:p>
        </p:txBody>
      </p:sp>
      <p:sp>
        <p:nvSpPr>
          <p:cNvPr id="4" name="TextBox 3"/>
          <p:cNvSpPr txBox="1"/>
          <p:nvPr/>
        </p:nvSpPr>
        <p:spPr>
          <a:xfrm>
            <a:off x="6732240" y="0"/>
            <a:ext cx="976819" cy="830997"/>
          </a:xfrm>
          <a:prstGeom prst="rect">
            <a:avLst/>
          </a:prstGeom>
          <a:noFill/>
        </p:spPr>
        <p:txBody>
          <a:bodyPr wrap="square" rtlCol="0">
            <a:spAutoFit/>
          </a:bodyPr>
          <a:lstStyle/>
          <a:p>
            <a:r>
              <a:rPr lang="ru-RU" sz="4800" b="1" dirty="0" smtClean="0">
                <a:latin typeface="Liberation Serif" pitchFamily="18" charset="0"/>
              </a:rPr>
              <a:t>30</a:t>
            </a:r>
            <a:endParaRPr lang="ru-RU" sz="4800" b="1" dirty="0">
              <a:latin typeface="Liberation Serif" pitchFamily="18" charset="0"/>
            </a:endParaRPr>
          </a:p>
        </p:txBody>
      </p:sp>
      <p:sp>
        <p:nvSpPr>
          <p:cNvPr id="6" name="Прямоугольник 5"/>
          <p:cNvSpPr/>
          <p:nvPr/>
        </p:nvSpPr>
        <p:spPr>
          <a:xfrm>
            <a:off x="5652120" y="4005064"/>
            <a:ext cx="3013967" cy="584775"/>
          </a:xfrm>
          <a:prstGeom prst="rect">
            <a:avLst/>
          </a:prstGeom>
        </p:spPr>
        <p:txBody>
          <a:bodyPr wrap="none">
            <a:spAutoFit/>
          </a:bodyPr>
          <a:lstStyle/>
          <a:p>
            <a:r>
              <a:rPr lang="ru-RU" sz="3200" b="1" dirty="0" smtClean="0">
                <a:latin typeface="Liberation Serif" pitchFamily="18" charset="0"/>
              </a:rPr>
              <a:t>Мать-и-мачеха</a:t>
            </a:r>
            <a:endParaRPr lang="ru-RU" sz="3200" u="sng" dirty="0">
              <a:latin typeface="Liberation Serif" pitchFamily="18" charset="0"/>
            </a:endParaRPr>
          </a:p>
        </p:txBody>
      </p:sp>
      <p:pic>
        <p:nvPicPr>
          <p:cNvPr id="7"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593153" y="4365104"/>
            <a:ext cx="4550847" cy="2304256"/>
          </a:xfrm>
          <a:prstGeom prst="rect">
            <a:avLst/>
          </a:prstGeom>
          <a:noFill/>
        </p:spPr>
      </p:pic>
      <p:pic>
        <p:nvPicPr>
          <p:cNvPr id="8" name="Рисунок 7" descr="pranie-rastenia.jpg"/>
          <p:cNvPicPr>
            <a:picLocks noChangeAspect="1"/>
          </p:cNvPicPr>
          <p:nvPr/>
        </p:nvPicPr>
        <p:blipFill>
          <a:blip r:embed="rId4" cstate="print"/>
          <a:srcRect t="70133" r="68900"/>
          <a:stretch>
            <a:fillRect/>
          </a:stretch>
        </p:blipFill>
        <p:spPr>
          <a:xfrm>
            <a:off x="7884368" y="0"/>
            <a:ext cx="1259632" cy="898974"/>
          </a:xfrm>
          <a:prstGeom prst="rect">
            <a:avLst/>
          </a:prstGeom>
        </p:spPr>
      </p:pic>
      <p:pic>
        <p:nvPicPr>
          <p:cNvPr id="9" name="Рисунок 8" descr="i (1).jpeg"/>
          <p:cNvPicPr>
            <a:picLocks noChangeAspect="1"/>
          </p:cNvPicPr>
          <p:nvPr/>
        </p:nvPicPr>
        <p:blipFill>
          <a:blip r:embed="rId5" cstate="print"/>
          <a:stretch>
            <a:fillRect/>
          </a:stretch>
        </p:blipFill>
        <p:spPr>
          <a:xfrm>
            <a:off x="1187624" y="3789040"/>
            <a:ext cx="2036494" cy="27914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408712" cy="490066"/>
          </a:xfrm>
        </p:spPr>
        <p:txBody>
          <a:bodyPr>
            <a:normAutofit fontScale="90000"/>
          </a:bodyPr>
          <a:lstStyle/>
          <a:p>
            <a:pPr lvl="0"/>
            <a:r>
              <a:rPr lang="ru-RU" b="1" dirty="0" smtClean="0">
                <a:latin typeface="Liberation Serif" pitchFamily="18" charset="0"/>
                <a:ea typeface="Calibri" pitchFamily="34" charset="0"/>
                <a:cs typeface="Times New Roman" pitchFamily="18" charset="0"/>
              </a:rPr>
              <a:t>Лекарство под ногами</a:t>
            </a:r>
            <a:endParaRPr lang="ru-RU" dirty="0"/>
          </a:p>
        </p:txBody>
      </p:sp>
      <p:sp>
        <p:nvSpPr>
          <p:cNvPr id="3" name="Содержимое 2"/>
          <p:cNvSpPr>
            <a:spLocks noGrp="1"/>
          </p:cNvSpPr>
          <p:nvPr>
            <p:ph idx="1"/>
          </p:nvPr>
        </p:nvSpPr>
        <p:spPr>
          <a:xfrm>
            <a:off x="467544" y="764704"/>
            <a:ext cx="8229600" cy="3168351"/>
          </a:xfrm>
        </p:spPr>
        <p:txBody>
          <a:bodyPr>
            <a:normAutofit/>
          </a:bodyPr>
          <a:lstStyle/>
          <a:p>
            <a:pPr algn="ctr">
              <a:buNone/>
            </a:pPr>
            <a:r>
              <a:rPr lang="ru-RU" sz="2800" dirty="0" smtClean="0">
                <a:latin typeface="Liberation Serif" pitchFamily="18" charset="0"/>
              </a:rPr>
              <a:t>В одной из древних рукописей сообщается, что внук Дмитрия Донского был вылечен от изнурительных носовых кровотечений настоем этой травы. Это растение применяется как кровоостанавливающее, используют его отвар для полоскания полости рта. Некоторые садоводы используют отвары для уничтожения тлей</a:t>
            </a:r>
            <a:endParaRPr lang="ru-RU" sz="2800" dirty="0">
              <a:latin typeface="Liberation Serif" pitchFamily="18" charset="0"/>
            </a:endParaRPr>
          </a:p>
        </p:txBody>
      </p:sp>
      <p:sp>
        <p:nvSpPr>
          <p:cNvPr id="4" name="TextBox 3"/>
          <p:cNvSpPr txBox="1"/>
          <p:nvPr/>
        </p:nvSpPr>
        <p:spPr>
          <a:xfrm>
            <a:off x="6732240" y="0"/>
            <a:ext cx="976819" cy="830997"/>
          </a:xfrm>
          <a:prstGeom prst="rect">
            <a:avLst/>
          </a:prstGeom>
          <a:noFill/>
        </p:spPr>
        <p:txBody>
          <a:bodyPr wrap="square" rtlCol="0">
            <a:spAutoFit/>
          </a:bodyPr>
          <a:lstStyle/>
          <a:p>
            <a:r>
              <a:rPr lang="ru-RU" sz="4800" b="1" dirty="0" smtClean="0">
                <a:latin typeface="Liberation Serif" pitchFamily="18" charset="0"/>
              </a:rPr>
              <a:t>40</a:t>
            </a:r>
            <a:endParaRPr lang="ru-RU" sz="4800" b="1" dirty="0">
              <a:latin typeface="Liberation Serif" pitchFamily="18" charset="0"/>
            </a:endParaRPr>
          </a:p>
        </p:txBody>
      </p:sp>
      <p:sp>
        <p:nvSpPr>
          <p:cNvPr id="6" name="Прямоугольник 5"/>
          <p:cNvSpPr/>
          <p:nvPr/>
        </p:nvSpPr>
        <p:spPr>
          <a:xfrm>
            <a:off x="5220072" y="4437112"/>
            <a:ext cx="3163045" cy="584775"/>
          </a:xfrm>
          <a:prstGeom prst="rect">
            <a:avLst/>
          </a:prstGeom>
        </p:spPr>
        <p:txBody>
          <a:bodyPr wrap="none">
            <a:spAutoFit/>
          </a:bodyPr>
          <a:lstStyle/>
          <a:p>
            <a:r>
              <a:rPr lang="ru-RU" sz="3200" b="1" u="sng" dirty="0" smtClean="0">
                <a:latin typeface="Liberation Serif" pitchFamily="18" charset="0"/>
              </a:rPr>
              <a:t>Тысячелистник</a:t>
            </a:r>
            <a:endParaRPr lang="ru-RU" sz="3200" u="sng" dirty="0">
              <a:latin typeface="Liberation Serif" pitchFamily="18" charset="0"/>
            </a:endParaRPr>
          </a:p>
        </p:txBody>
      </p:sp>
      <p:pic>
        <p:nvPicPr>
          <p:cNvPr id="7"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362808" y="4293096"/>
            <a:ext cx="4781192" cy="2564904"/>
          </a:xfrm>
          <a:prstGeom prst="rect">
            <a:avLst/>
          </a:prstGeom>
          <a:noFill/>
        </p:spPr>
      </p:pic>
      <p:pic>
        <p:nvPicPr>
          <p:cNvPr id="8" name="Рисунок 7" descr="pranie-rastenia.jpg"/>
          <p:cNvPicPr>
            <a:picLocks noChangeAspect="1"/>
          </p:cNvPicPr>
          <p:nvPr/>
        </p:nvPicPr>
        <p:blipFill>
          <a:blip r:embed="rId4" cstate="print"/>
          <a:srcRect l="38188" t="-460" r="32675" b="66954"/>
          <a:stretch>
            <a:fillRect/>
          </a:stretch>
        </p:blipFill>
        <p:spPr>
          <a:xfrm>
            <a:off x="7996395" y="0"/>
            <a:ext cx="1147605" cy="980728"/>
          </a:xfrm>
          <a:prstGeom prst="rect">
            <a:avLst/>
          </a:prstGeom>
        </p:spPr>
      </p:pic>
      <p:pic>
        <p:nvPicPr>
          <p:cNvPr id="9" name="Рисунок 8" descr="тсч.jpg"/>
          <p:cNvPicPr>
            <a:picLocks noChangeAspect="1"/>
          </p:cNvPicPr>
          <p:nvPr/>
        </p:nvPicPr>
        <p:blipFill>
          <a:blip r:embed="rId5" cstate="print"/>
          <a:stretch>
            <a:fillRect/>
          </a:stretch>
        </p:blipFill>
        <p:spPr>
          <a:xfrm>
            <a:off x="1259632" y="4005064"/>
            <a:ext cx="2139702" cy="28529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6408712" cy="490066"/>
          </a:xfrm>
        </p:spPr>
        <p:txBody>
          <a:bodyPr>
            <a:normAutofit fontScale="90000"/>
          </a:bodyPr>
          <a:lstStyle/>
          <a:p>
            <a:pPr lvl="0"/>
            <a:r>
              <a:rPr lang="ru-RU" b="1" dirty="0" smtClean="0">
                <a:latin typeface="Liberation Serif" pitchFamily="18" charset="0"/>
                <a:ea typeface="Calibri" pitchFamily="34" charset="0"/>
                <a:cs typeface="Times New Roman" pitchFamily="18" charset="0"/>
              </a:rPr>
              <a:t>Лекарство под ногами</a:t>
            </a:r>
            <a:endParaRPr lang="ru-RU" dirty="0"/>
          </a:p>
        </p:txBody>
      </p:sp>
      <p:sp>
        <p:nvSpPr>
          <p:cNvPr id="3" name="Содержимое 2"/>
          <p:cNvSpPr>
            <a:spLocks noGrp="1"/>
          </p:cNvSpPr>
          <p:nvPr>
            <p:ph idx="1"/>
          </p:nvPr>
        </p:nvSpPr>
        <p:spPr>
          <a:xfrm>
            <a:off x="467544" y="836712"/>
            <a:ext cx="8229600" cy="3168351"/>
          </a:xfrm>
        </p:spPr>
        <p:txBody>
          <a:bodyPr>
            <a:normAutofit/>
          </a:bodyPr>
          <a:lstStyle/>
          <a:p>
            <a:pPr algn="ctr">
              <a:buNone/>
            </a:pPr>
            <a:r>
              <a:rPr lang="ru-RU" sz="2800" dirty="0" smtClean="0">
                <a:latin typeface="Liberation Serif" pitchFamily="18" charset="0"/>
              </a:rPr>
              <a:t>Однолетнее травянистое сорное растение. Растет на обочинах дорог, во дворах. Это растение получило свое название из-за плодов – </a:t>
            </a:r>
            <a:r>
              <a:rPr lang="ru-RU" sz="2800" dirty="0" err="1" smtClean="0">
                <a:latin typeface="Liberation Serif" pitchFamily="18" charset="0"/>
              </a:rPr>
              <a:t>обратно-треугольной</a:t>
            </a:r>
            <a:r>
              <a:rPr lang="ru-RU" sz="2800" dirty="0" smtClean="0">
                <a:latin typeface="Liberation Serif" pitchFamily="18" charset="0"/>
              </a:rPr>
              <a:t> формы с выемкой на верхушке. В медицине используется как противорвотное, кровоостанавливающее (маточные кровотечения)</a:t>
            </a:r>
            <a:endParaRPr lang="ru-RU" sz="2800" dirty="0">
              <a:latin typeface="Liberation Serif" pitchFamily="18" charset="0"/>
            </a:endParaRPr>
          </a:p>
        </p:txBody>
      </p:sp>
      <p:sp>
        <p:nvSpPr>
          <p:cNvPr id="4" name="TextBox 3"/>
          <p:cNvSpPr txBox="1"/>
          <p:nvPr/>
        </p:nvSpPr>
        <p:spPr>
          <a:xfrm>
            <a:off x="6732240" y="0"/>
            <a:ext cx="976819" cy="830997"/>
          </a:xfrm>
          <a:prstGeom prst="rect">
            <a:avLst/>
          </a:prstGeom>
          <a:noFill/>
        </p:spPr>
        <p:txBody>
          <a:bodyPr wrap="square" rtlCol="0">
            <a:spAutoFit/>
          </a:bodyPr>
          <a:lstStyle/>
          <a:p>
            <a:r>
              <a:rPr lang="ru-RU" sz="4800" b="1" dirty="0" smtClean="0">
                <a:latin typeface="Liberation Serif" pitchFamily="18" charset="0"/>
              </a:rPr>
              <a:t>50</a:t>
            </a:r>
            <a:endParaRPr lang="ru-RU" sz="4800" b="1" dirty="0">
              <a:latin typeface="Liberation Serif" pitchFamily="18" charset="0"/>
            </a:endParaRPr>
          </a:p>
        </p:txBody>
      </p:sp>
      <p:sp>
        <p:nvSpPr>
          <p:cNvPr id="6" name="Прямоугольник 5"/>
          <p:cNvSpPr/>
          <p:nvPr/>
        </p:nvSpPr>
        <p:spPr>
          <a:xfrm>
            <a:off x="5292080" y="4005064"/>
            <a:ext cx="3296095" cy="584775"/>
          </a:xfrm>
          <a:prstGeom prst="rect">
            <a:avLst/>
          </a:prstGeom>
        </p:spPr>
        <p:txBody>
          <a:bodyPr wrap="none">
            <a:spAutoFit/>
          </a:bodyPr>
          <a:lstStyle/>
          <a:p>
            <a:r>
              <a:rPr lang="ru-RU" sz="3200" b="1" u="sng" dirty="0" smtClean="0">
                <a:latin typeface="Liberation Serif" pitchFamily="18" charset="0"/>
              </a:rPr>
              <a:t>Пастушья сумка</a:t>
            </a:r>
            <a:endParaRPr lang="ru-RU" sz="3200" u="sng" dirty="0">
              <a:latin typeface="Liberation Serif" pitchFamily="18" charset="0"/>
            </a:endParaRPr>
          </a:p>
        </p:txBody>
      </p:sp>
      <p:pic>
        <p:nvPicPr>
          <p:cNvPr id="7"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593153" y="4293096"/>
            <a:ext cx="4550847" cy="2304256"/>
          </a:xfrm>
          <a:prstGeom prst="rect">
            <a:avLst/>
          </a:prstGeom>
          <a:noFill/>
        </p:spPr>
      </p:pic>
      <p:pic>
        <p:nvPicPr>
          <p:cNvPr id="8" name="Рисунок 7" descr="pranie-rastenia.jpg"/>
          <p:cNvPicPr>
            <a:picLocks noChangeAspect="1"/>
          </p:cNvPicPr>
          <p:nvPr/>
        </p:nvPicPr>
        <p:blipFill>
          <a:blip r:embed="rId4" cstate="print"/>
          <a:srcRect l="59239" t="62773"/>
          <a:stretch>
            <a:fillRect/>
          </a:stretch>
        </p:blipFill>
        <p:spPr>
          <a:xfrm>
            <a:off x="7658702" y="0"/>
            <a:ext cx="1485298" cy="1008112"/>
          </a:xfrm>
          <a:prstGeom prst="rect">
            <a:avLst/>
          </a:prstGeom>
        </p:spPr>
      </p:pic>
      <p:pic>
        <p:nvPicPr>
          <p:cNvPr id="22530" name="Picture 2" descr="https://im0-tub-ru.yandex.net/i?id=ff0f7625425efea0429278b055e5dd8e-l&amp;n=13"/>
          <p:cNvPicPr>
            <a:picLocks noChangeAspect="1" noChangeArrowheads="1"/>
          </p:cNvPicPr>
          <p:nvPr/>
        </p:nvPicPr>
        <p:blipFill>
          <a:blip r:embed="rId5" cstate="print"/>
          <a:srcRect/>
          <a:stretch>
            <a:fillRect/>
          </a:stretch>
        </p:blipFill>
        <p:spPr bwMode="auto">
          <a:xfrm>
            <a:off x="467544" y="3789040"/>
            <a:ext cx="3825571" cy="25202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blinds(horizontal)">
                                      <p:cBhvr>
                                        <p:cTn id="10"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229600" cy="562074"/>
          </a:xfrm>
        </p:spPr>
        <p:txBody>
          <a:bodyPr>
            <a:normAutofit fontScale="90000"/>
          </a:bodyPr>
          <a:lstStyle/>
          <a:p>
            <a:r>
              <a:rPr lang="ru-RU" b="1" dirty="0" smtClean="0">
                <a:latin typeface="Liberation Serif" pitchFamily="18" charset="0"/>
              </a:rPr>
              <a:t>Аптека на грядке</a:t>
            </a:r>
            <a:endParaRPr lang="ru-RU" dirty="0">
              <a:latin typeface="Liberation Serif" pitchFamily="18" charset="0"/>
            </a:endParaRPr>
          </a:p>
        </p:txBody>
      </p:sp>
      <p:sp>
        <p:nvSpPr>
          <p:cNvPr id="3" name="Содержимое 2"/>
          <p:cNvSpPr>
            <a:spLocks noGrp="1"/>
          </p:cNvSpPr>
          <p:nvPr>
            <p:ph idx="1"/>
          </p:nvPr>
        </p:nvSpPr>
        <p:spPr>
          <a:xfrm>
            <a:off x="611560" y="836712"/>
            <a:ext cx="8229600" cy="4525963"/>
          </a:xfrm>
        </p:spPr>
        <p:txBody>
          <a:bodyPr>
            <a:normAutofit/>
          </a:bodyPr>
          <a:lstStyle/>
          <a:p>
            <a:pPr algn="ctr">
              <a:buNone/>
            </a:pPr>
            <a:r>
              <a:rPr lang="ru-RU" sz="2800" dirty="0" smtClean="0">
                <a:latin typeface="Liberation Serif" pitchFamily="18" charset="0"/>
              </a:rPr>
              <a:t>В Древнем Риме ее называли капут, что означает «голова», а на греческом оно звучит как «</a:t>
            </a:r>
            <a:r>
              <a:rPr lang="ru-RU" sz="2800" dirty="0" err="1" smtClean="0">
                <a:latin typeface="Liberation Serif" pitchFamily="18" charset="0"/>
              </a:rPr>
              <a:t>брассо</a:t>
            </a:r>
            <a:r>
              <a:rPr lang="ru-RU" sz="2800" dirty="0" smtClean="0">
                <a:latin typeface="Liberation Serif" pitchFamily="18" charset="0"/>
              </a:rPr>
              <a:t>», то есть «трещать», «хрустеть». Сок из листьев этого растения  способствует заживлению язвы желудка и двенадцатиперстной кишки, улучшает обмен веществ и успокаивает нервную систему. Сок, сваренный с сахаром, снимает алкогольное опьянение. Что это за растение?</a:t>
            </a:r>
            <a:endParaRPr lang="ru-RU" sz="2800" dirty="0">
              <a:latin typeface="Liberation Serif" pitchFamily="18" charset="0"/>
            </a:endParaRPr>
          </a:p>
        </p:txBody>
      </p:sp>
      <p:sp>
        <p:nvSpPr>
          <p:cNvPr id="4" name="TextBox 3"/>
          <p:cNvSpPr txBox="1"/>
          <p:nvPr/>
        </p:nvSpPr>
        <p:spPr>
          <a:xfrm>
            <a:off x="6660232" y="0"/>
            <a:ext cx="976819" cy="830997"/>
          </a:xfrm>
          <a:prstGeom prst="rect">
            <a:avLst/>
          </a:prstGeom>
          <a:noFill/>
        </p:spPr>
        <p:txBody>
          <a:bodyPr wrap="square" rtlCol="0">
            <a:spAutoFit/>
          </a:bodyPr>
          <a:lstStyle/>
          <a:p>
            <a:r>
              <a:rPr lang="ru-RU" sz="4800" b="1" dirty="0" smtClean="0">
                <a:latin typeface="Liberation Serif" pitchFamily="18" charset="0"/>
              </a:rPr>
              <a:t>10</a:t>
            </a:r>
            <a:endParaRPr lang="ru-RU" sz="4800" b="1" dirty="0">
              <a:latin typeface="Liberation Serif" pitchFamily="18" charset="0"/>
            </a:endParaRPr>
          </a:p>
        </p:txBody>
      </p:sp>
      <p:pic>
        <p:nvPicPr>
          <p:cNvPr id="5" name="Рисунок 4" descr="pranie-rastenia.jpg"/>
          <p:cNvPicPr>
            <a:picLocks noChangeAspect="1"/>
          </p:cNvPicPr>
          <p:nvPr/>
        </p:nvPicPr>
        <p:blipFill>
          <a:blip r:embed="rId2" cstate="print"/>
          <a:srcRect t="-460" r="64962" b="68014"/>
          <a:stretch>
            <a:fillRect/>
          </a:stretch>
        </p:blipFill>
        <p:spPr>
          <a:xfrm>
            <a:off x="7668344" y="0"/>
            <a:ext cx="1475656" cy="1015534"/>
          </a:xfrm>
          <a:prstGeom prst="rect">
            <a:avLst/>
          </a:prstGeom>
        </p:spPr>
      </p:pic>
      <p:pic>
        <p:nvPicPr>
          <p:cNvPr id="6" name="Picture 2" descr="https://avatars.mds.yandex.net/get-zen_doc/3415797/pub_5ee9d0264a887c1a04240012_5ee9d12de5335f770d03c607/scale_1200">
            <a:hlinkClick r:id="rId3" action="ppaction://hlinksldjump"/>
          </p:cNvPr>
          <p:cNvPicPr>
            <a:picLocks noChangeAspect="1" noChangeArrowheads="1"/>
          </p:cNvPicPr>
          <p:nvPr/>
        </p:nvPicPr>
        <p:blipFill>
          <a:blip r:embed="rId4" cstate="print"/>
          <a:srcRect/>
          <a:stretch>
            <a:fillRect/>
          </a:stretch>
        </p:blipFill>
        <p:spPr bwMode="auto">
          <a:xfrm>
            <a:off x="4593153" y="4553744"/>
            <a:ext cx="4550847" cy="2304256"/>
          </a:xfrm>
          <a:prstGeom prst="rect">
            <a:avLst/>
          </a:prstGeom>
          <a:noFill/>
        </p:spPr>
      </p:pic>
      <p:sp>
        <p:nvSpPr>
          <p:cNvPr id="7" name="Прямоугольник 6"/>
          <p:cNvSpPr/>
          <p:nvPr/>
        </p:nvSpPr>
        <p:spPr>
          <a:xfrm>
            <a:off x="5868144" y="4509120"/>
            <a:ext cx="1720343" cy="584775"/>
          </a:xfrm>
          <a:prstGeom prst="rect">
            <a:avLst/>
          </a:prstGeom>
        </p:spPr>
        <p:txBody>
          <a:bodyPr wrap="none">
            <a:spAutoFit/>
          </a:bodyPr>
          <a:lstStyle/>
          <a:p>
            <a:r>
              <a:rPr lang="ru-RU" sz="3200" b="1" u="sng" dirty="0" smtClean="0">
                <a:latin typeface="Liberation Serif" pitchFamily="18" charset="0"/>
              </a:rPr>
              <a:t>Капуста</a:t>
            </a:r>
            <a:endParaRPr lang="ru-RU" sz="3200" u="sng" dirty="0">
              <a:latin typeface="Liberation Serif" pitchFamily="18" charset="0"/>
            </a:endParaRPr>
          </a:p>
        </p:txBody>
      </p:sp>
      <p:pic>
        <p:nvPicPr>
          <p:cNvPr id="8" name="Рисунок 7" descr="kapusta-takoma-f1.jpg"/>
          <p:cNvPicPr>
            <a:picLocks noChangeAspect="1"/>
          </p:cNvPicPr>
          <p:nvPr/>
        </p:nvPicPr>
        <p:blipFill>
          <a:blip r:embed="rId5" cstate="print"/>
          <a:stretch>
            <a:fillRect/>
          </a:stretch>
        </p:blipFill>
        <p:spPr>
          <a:xfrm>
            <a:off x="1187624" y="4365104"/>
            <a:ext cx="1831857" cy="22117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229600" cy="562074"/>
          </a:xfrm>
        </p:spPr>
        <p:txBody>
          <a:bodyPr>
            <a:normAutofit fontScale="90000"/>
          </a:bodyPr>
          <a:lstStyle/>
          <a:p>
            <a:r>
              <a:rPr lang="ru-RU" b="1" dirty="0" smtClean="0">
                <a:latin typeface="Liberation Serif" pitchFamily="18" charset="0"/>
              </a:rPr>
              <a:t>Аптека на грядке</a:t>
            </a:r>
            <a:endParaRPr lang="ru-RU" dirty="0">
              <a:latin typeface="Liberation Serif" pitchFamily="18" charset="0"/>
            </a:endParaRPr>
          </a:p>
        </p:txBody>
      </p:sp>
      <p:sp>
        <p:nvSpPr>
          <p:cNvPr id="3" name="Содержимое 2"/>
          <p:cNvSpPr>
            <a:spLocks noGrp="1"/>
          </p:cNvSpPr>
          <p:nvPr>
            <p:ph idx="1"/>
          </p:nvPr>
        </p:nvSpPr>
        <p:spPr>
          <a:xfrm>
            <a:off x="467544" y="1124744"/>
            <a:ext cx="8229600" cy="2548880"/>
          </a:xfrm>
        </p:spPr>
        <p:txBody>
          <a:bodyPr/>
          <a:lstStyle/>
          <a:p>
            <a:pPr algn="ctr">
              <a:buNone/>
            </a:pPr>
            <a:r>
              <a:rPr lang="ru-RU" dirty="0" smtClean="0">
                <a:latin typeface="Liberation Serif" pitchFamily="18" charset="0"/>
              </a:rPr>
              <a:t>Этот овощ по содержанию витамина С превосходит лимоны, апельсины, помидоры, находится на одном уровне с черной смородиной и уступает лишь шиповнику </a:t>
            </a:r>
            <a:endParaRPr lang="ru-RU" dirty="0">
              <a:latin typeface="Liberation Serif" pitchFamily="18" charset="0"/>
            </a:endParaRPr>
          </a:p>
        </p:txBody>
      </p:sp>
      <p:sp>
        <p:nvSpPr>
          <p:cNvPr id="4" name="TextBox 3"/>
          <p:cNvSpPr txBox="1"/>
          <p:nvPr/>
        </p:nvSpPr>
        <p:spPr>
          <a:xfrm>
            <a:off x="6660232" y="0"/>
            <a:ext cx="976819" cy="830997"/>
          </a:xfrm>
          <a:prstGeom prst="rect">
            <a:avLst/>
          </a:prstGeom>
          <a:noFill/>
        </p:spPr>
        <p:txBody>
          <a:bodyPr wrap="square" rtlCol="0">
            <a:spAutoFit/>
          </a:bodyPr>
          <a:lstStyle/>
          <a:p>
            <a:r>
              <a:rPr lang="ru-RU" sz="4800" b="1" dirty="0" smtClean="0">
                <a:latin typeface="Liberation Serif" pitchFamily="18" charset="0"/>
              </a:rPr>
              <a:t>20</a:t>
            </a:r>
            <a:endParaRPr lang="ru-RU" sz="4800" b="1" dirty="0">
              <a:latin typeface="Liberation Serif" pitchFamily="18" charset="0"/>
            </a:endParaRPr>
          </a:p>
        </p:txBody>
      </p:sp>
      <p:pic>
        <p:nvPicPr>
          <p:cNvPr id="6"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139953" y="4293096"/>
            <a:ext cx="5004048" cy="2304256"/>
          </a:xfrm>
          <a:prstGeom prst="rect">
            <a:avLst/>
          </a:prstGeom>
          <a:noFill/>
        </p:spPr>
      </p:pic>
      <p:pic>
        <p:nvPicPr>
          <p:cNvPr id="7" name="Рисунок 6" descr="pranie-rastenia.jpg">
            <a:hlinkClick r:id="rId4" action="ppaction://hlinksldjump"/>
          </p:cNvPr>
          <p:cNvPicPr>
            <a:picLocks noChangeAspect="1"/>
          </p:cNvPicPr>
          <p:nvPr/>
        </p:nvPicPr>
        <p:blipFill>
          <a:blip r:embed="rId5" cstate="print"/>
          <a:srcRect l="65750" b="66954"/>
          <a:stretch>
            <a:fillRect/>
          </a:stretch>
        </p:blipFill>
        <p:spPr>
          <a:xfrm>
            <a:off x="7596336" y="0"/>
            <a:ext cx="1547664" cy="1109705"/>
          </a:xfrm>
          <a:prstGeom prst="rect">
            <a:avLst/>
          </a:prstGeom>
        </p:spPr>
      </p:pic>
      <p:sp>
        <p:nvSpPr>
          <p:cNvPr id="8" name="Прямоугольник 7"/>
          <p:cNvSpPr/>
          <p:nvPr/>
        </p:nvSpPr>
        <p:spPr>
          <a:xfrm>
            <a:off x="4788024" y="4365104"/>
            <a:ext cx="3738524" cy="584775"/>
          </a:xfrm>
          <a:prstGeom prst="rect">
            <a:avLst/>
          </a:prstGeom>
        </p:spPr>
        <p:txBody>
          <a:bodyPr wrap="none">
            <a:spAutoFit/>
          </a:bodyPr>
          <a:lstStyle/>
          <a:p>
            <a:r>
              <a:rPr lang="ru-RU" sz="3200" b="1" u="sng" dirty="0" smtClean="0">
                <a:latin typeface="Liberation Serif" pitchFamily="18" charset="0"/>
              </a:rPr>
              <a:t>Стручковый перец</a:t>
            </a:r>
            <a:endParaRPr lang="ru-RU" sz="3200" u="sng" dirty="0">
              <a:latin typeface="Liberation Serif" pitchFamily="18" charset="0"/>
            </a:endParaRPr>
          </a:p>
        </p:txBody>
      </p:sp>
      <p:pic>
        <p:nvPicPr>
          <p:cNvPr id="9" name="Рисунок 8" descr="3_83_ca3ae4070cd5ec5d41f4539b9d82b790.jpg"/>
          <p:cNvPicPr>
            <a:picLocks noChangeAspect="1"/>
          </p:cNvPicPr>
          <p:nvPr/>
        </p:nvPicPr>
        <p:blipFill>
          <a:blip r:embed="rId6" cstate="print"/>
          <a:stretch>
            <a:fillRect/>
          </a:stretch>
        </p:blipFill>
        <p:spPr>
          <a:xfrm>
            <a:off x="971600" y="3573016"/>
            <a:ext cx="2211710" cy="2948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229600" cy="562074"/>
          </a:xfrm>
        </p:spPr>
        <p:txBody>
          <a:bodyPr>
            <a:normAutofit fontScale="90000"/>
          </a:bodyPr>
          <a:lstStyle/>
          <a:p>
            <a:r>
              <a:rPr lang="ru-RU" b="1" dirty="0" smtClean="0">
                <a:latin typeface="Liberation Serif" pitchFamily="18" charset="0"/>
              </a:rPr>
              <a:t>Аптека на грядке</a:t>
            </a:r>
            <a:endParaRPr lang="ru-RU" dirty="0">
              <a:latin typeface="Liberation Serif" pitchFamily="18" charset="0"/>
            </a:endParaRPr>
          </a:p>
        </p:txBody>
      </p:sp>
      <p:sp>
        <p:nvSpPr>
          <p:cNvPr id="3" name="Содержимое 2"/>
          <p:cNvSpPr>
            <a:spLocks noGrp="1"/>
          </p:cNvSpPr>
          <p:nvPr>
            <p:ph idx="1"/>
          </p:nvPr>
        </p:nvSpPr>
        <p:spPr>
          <a:xfrm>
            <a:off x="467544" y="1124744"/>
            <a:ext cx="8229600" cy="1468760"/>
          </a:xfrm>
        </p:spPr>
        <p:txBody>
          <a:bodyPr>
            <a:noAutofit/>
          </a:bodyPr>
          <a:lstStyle/>
          <a:p>
            <a:pPr algn="ctr">
              <a:buNone/>
            </a:pPr>
            <a:r>
              <a:rPr lang="ru-RU" sz="3600" dirty="0" smtClean="0">
                <a:latin typeface="Liberation Serif" pitchFamily="18" charset="0"/>
              </a:rPr>
              <a:t>Благодаря большому количеству крахмала, содержащемуся в плодах этого овоща, можно вылечить желудочные заболевания </a:t>
            </a:r>
            <a:endParaRPr lang="ru-RU" sz="3600" dirty="0">
              <a:latin typeface="Liberation Serif" pitchFamily="18" charset="0"/>
            </a:endParaRPr>
          </a:p>
        </p:txBody>
      </p:sp>
      <p:sp>
        <p:nvSpPr>
          <p:cNvPr id="4" name="TextBox 3"/>
          <p:cNvSpPr txBox="1"/>
          <p:nvPr/>
        </p:nvSpPr>
        <p:spPr>
          <a:xfrm>
            <a:off x="6660232" y="0"/>
            <a:ext cx="976819" cy="830997"/>
          </a:xfrm>
          <a:prstGeom prst="rect">
            <a:avLst/>
          </a:prstGeom>
          <a:noFill/>
        </p:spPr>
        <p:txBody>
          <a:bodyPr wrap="square" rtlCol="0">
            <a:spAutoFit/>
          </a:bodyPr>
          <a:lstStyle/>
          <a:p>
            <a:r>
              <a:rPr lang="ru-RU" sz="4800" b="1" dirty="0" smtClean="0">
                <a:latin typeface="Liberation Serif" pitchFamily="18" charset="0"/>
              </a:rPr>
              <a:t>30</a:t>
            </a:r>
            <a:endParaRPr lang="ru-RU" sz="4800" b="1" dirty="0">
              <a:latin typeface="Liberation Serif" pitchFamily="18" charset="0"/>
            </a:endParaRPr>
          </a:p>
        </p:txBody>
      </p:sp>
      <p:pic>
        <p:nvPicPr>
          <p:cNvPr id="6"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593153" y="4293096"/>
            <a:ext cx="4550847" cy="2304256"/>
          </a:xfrm>
          <a:prstGeom prst="rect">
            <a:avLst/>
          </a:prstGeom>
          <a:noFill/>
        </p:spPr>
      </p:pic>
      <p:pic>
        <p:nvPicPr>
          <p:cNvPr id="7" name="Рисунок 6" descr="pranie-rastenia.jpg"/>
          <p:cNvPicPr>
            <a:picLocks noChangeAspect="1"/>
          </p:cNvPicPr>
          <p:nvPr/>
        </p:nvPicPr>
        <p:blipFill>
          <a:blip r:embed="rId4" cstate="print"/>
          <a:srcRect t="70133" r="68900"/>
          <a:stretch>
            <a:fillRect/>
          </a:stretch>
        </p:blipFill>
        <p:spPr>
          <a:xfrm>
            <a:off x="7452320" y="0"/>
            <a:ext cx="1691680" cy="1207318"/>
          </a:xfrm>
          <a:prstGeom prst="rect">
            <a:avLst/>
          </a:prstGeom>
        </p:spPr>
      </p:pic>
      <p:sp>
        <p:nvSpPr>
          <p:cNvPr id="8" name="Прямоугольник 7"/>
          <p:cNvSpPr/>
          <p:nvPr/>
        </p:nvSpPr>
        <p:spPr>
          <a:xfrm>
            <a:off x="5868144" y="4509120"/>
            <a:ext cx="2236510" cy="584775"/>
          </a:xfrm>
          <a:prstGeom prst="rect">
            <a:avLst/>
          </a:prstGeom>
        </p:spPr>
        <p:txBody>
          <a:bodyPr wrap="none">
            <a:spAutoFit/>
          </a:bodyPr>
          <a:lstStyle/>
          <a:p>
            <a:r>
              <a:rPr lang="ru-RU" sz="3200" b="1" u="sng" dirty="0" smtClean="0">
                <a:latin typeface="Liberation Serif" pitchFamily="18" charset="0"/>
              </a:rPr>
              <a:t>Картофель</a:t>
            </a:r>
            <a:endParaRPr lang="ru-RU" sz="3200" u="sng" dirty="0">
              <a:latin typeface="Liberation Serif" pitchFamily="18" charset="0"/>
            </a:endParaRPr>
          </a:p>
        </p:txBody>
      </p:sp>
      <p:pic>
        <p:nvPicPr>
          <p:cNvPr id="9" name="Рисунок 8" descr="Svojstva-kartofelya-52.jpg"/>
          <p:cNvPicPr>
            <a:picLocks noChangeAspect="1"/>
          </p:cNvPicPr>
          <p:nvPr/>
        </p:nvPicPr>
        <p:blipFill>
          <a:blip r:embed="rId5" cstate="print"/>
          <a:stretch>
            <a:fillRect/>
          </a:stretch>
        </p:blipFill>
        <p:spPr>
          <a:xfrm>
            <a:off x="1691680" y="3429000"/>
            <a:ext cx="2515795" cy="32433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Правила </a:t>
            </a:r>
            <a:r>
              <a:rPr lang="ru-RU" b="1" dirty="0">
                <a:solidFill>
                  <a:srgbClr val="FF0000"/>
                </a:solidFill>
              </a:rPr>
              <a:t>игры</a:t>
            </a:r>
            <a:endParaRPr lang="ru-RU" dirty="0">
              <a:solidFill>
                <a:srgbClr val="FF0000"/>
              </a:solidFill>
            </a:endParaRPr>
          </a:p>
        </p:txBody>
      </p:sp>
      <p:sp>
        <p:nvSpPr>
          <p:cNvPr id="3" name="Содержимое 2"/>
          <p:cNvSpPr>
            <a:spLocks noGrp="1"/>
          </p:cNvSpPr>
          <p:nvPr>
            <p:ph idx="1"/>
          </p:nvPr>
        </p:nvSpPr>
        <p:spPr>
          <a:xfrm>
            <a:off x="1043608" y="1196752"/>
            <a:ext cx="6912768" cy="3661867"/>
          </a:xfrm>
        </p:spPr>
        <p:txBody>
          <a:bodyPr>
            <a:normAutofit fontScale="92500" lnSpcReduction="20000"/>
          </a:bodyPr>
          <a:lstStyle/>
          <a:p>
            <a:pPr algn="ctr">
              <a:buNone/>
            </a:pPr>
            <a:r>
              <a:rPr lang="ru-RU" sz="2000" b="1" i="1" dirty="0">
                <a:latin typeface="Liberation Serif" pitchFamily="18" charset="0"/>
              </a:rPr>
              <a:t>В презентации представлены категории, которые будут выбирать команды. В каждой категории пять вопросов по данной теме. </a:t>
            </a:r>
            <a:r>
              <a:rPr lang="ru-RU" sz="2000" b="1" i="1" dirty="0" smtClean="0">
                <a:latin typeface="Liberation Serif" pitchFamily="18" charset="0"/>
              </a:rPr>
              <a:t>Команды </a:t>
            </a:r>
            <a:r>
              <a:rPr lang="ru-RU" sz="2000" b="1" i="1" dirty="0">
                <a:latin typeface="Liberation Serif" pitchFamily="18" charset="0"/>
              </a:rPr>
              <a:t>по очереди выбирают категорию и номер вопроса в ней. </a:t>
            </a:r>
          </a:p>
          <a:p>
            <a:pPr algn="ctr">
              <a:buNone/>
            </a:pPr>
            <a:r>
              <a:rPr lang="ru-RU" sz="2000" b="1" i="1" dirty="0">
                <a:latin typeface="Liberation Serif" pitchFamily="18" charset="0"/>
              </a:rPr>
              <a:t>Если на вопрос команда ответила правильно, зарабатывает балл (таким образом, в конце игры можно определить команду победительницу). </a:t>
            </a:r>
          </a:p>
          <a:p>
            <a:pPr algn="ctr">
              <a:buNone/>
            </a:pPr>
            <a:r>
              <a:rPr lang="ru-RU" sz="2000" b="1" i="1" dirty="0">
                <a:latin typeface="Liberation Serif" pitchFamily="18" charset="0"/>
              </a:rPr>
              <a:t>Если команда отвечает на вопрос неправильно, следующая команда, знающая ответ на этот вопрос, может ответить </a:t>
            </a:r>
            <a:endParaRPr lang="ru-RU" sz="2000" b="1" i="1" dirty="0" smtClean="0">
              <a:latin typeface="Liberation Serif" pitchFamily="18" charset="0"/>
            </a:endParaRPr>
          </a:p>
          <a:p>
            <a:pPr algn="ctr">
              <a:buNone/>
            </a:pPr>
            <a:r>
              <a:rPr lang="ru-RU" sz="2000" b="1" i="1" dirty="0" smtClean="0">
                <a:latin typeface="Liberation Serif" pitchFamily="18" charset="0"/>
              </a:rPr>
              <a:t>(</a:t>
            </a:r>
            <a:r>
              <a:rPr lang="ru-RU" sz="2000" b="1" i="1" dirty="0">
                <a:latin typeface="Liberation Serif" pitchFamily="18" charset="0"/>
              </a:rPr>
              <a:t>очень важно, чтобы вопросы не остались вопросами, на каждый необходимо найти ответ).</a:t>
            </a:r>
          </a:p>
          <a:p>
            <a:pPr algn="ctr">
              <a:buNone/>
            </a:pPr>
            <a:r>
              <a:rPr lang="ru-RU" sz="2000" b="1" i="1" dirty="0">
                <a:latin typeface="Liberation Serif" pitchFamily="18" charset="0"/>
              </a:rPr>
              <a:t> В конце игры подводятся командные итоги. </a:t>
            </a:r>
          </a:p>
        </p:txBody>
      </p:sp>
      <p:pic>
        <p:nvPicPr>
          <p:cNvPr id="5" name="Picture 2" descr="https://avatars.mds.yandex.net/get-zen_doc/3415797/pub_5ee9d0264a887c1a04240012_5ee9d12de5335f770d03c607/scale_1200"/>
          <p:cNvPicPr>
            <a:picLocks noChangeAspect="1" noChangeArrowheads="1"/>
          </p:cNvPicPr>
          <p:nvPr/>
        </p:nvPicPr>
        <p:blipFill>
          <a:blip r:embed="rId2" cstate="print"/>
          <a:srcRect/>
          <a:stretch>
            <a:fillRect/>
          </a:stretch>
        </p:blipFill>
        <p:spPr bwMode="auto">
          <a:xfrm>
            <a:off x="0" y="2495936"/>
            <a:ext cx="9144000" cy="436206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229600" cy="562074"/>
          </a:xfrm>
        </p:spPr>
        <p:txBody>
          <a:bodyPr>
            <a:normAutofit fontScale="90000"/>
          </a:bodyPr>
          <a:lstStyle/>
          <a:p>
            <a:r>
              <a:rPr lang="ru-RU" b="1" dirty="0" smtClean="0">
                <a:latin typeface="Liberation Serif" pitchFamily="18" charset="0"/>
              </a:rPr>
              <a:t>Аптека на грядке</a:t>
            </a:r>
            <a:endParaRPr lang="ru-RU" dirty="0">
              <a:latin typeface="Liberation Serif" pitchFamily="18" charset="0"/>
            </a:endParaRPr>
          </a:p>
        </p:txBody>
      </p:sp>
      <p:sp>
        <p:nvSpPr>
          <p:cNvPr id="3" name="Содержимое 2"/>
          <p:cNvSpPr>
            <a:spLocks noGrp="1"/>
          </p:cNvSpPr>
          <p:nvPr>
            <p:ph idx="1"/>
          </p:nvPr>
        </p:nvSpPr>
        <p:spPr>
          <a:xfrm>
            <a:off x="395536" y="1196752"/>
            <a:ext cx="8229600" cy="4525963"/>
          </a:xfrm>
        </p:spPr>
        <p:txBody>
          <a:bodyPr/>
          <a:lstStyle/>
          <a:p>
            <a:pPr>
              <a:buNone/>
            </a:pPr>
            <a:r>
              <a:rPr lang="ru-RU" dirty="0" smtClean="0">
                <a:latin typeface="Liberation Serif" pitchFamily="18" charset="0"/>
              </a:rPr>
              <a:t>Это растение содержит летучие вещества – фитонциды. Именно благодаря им достаточно 1-2 минут, чтобы уничтожить возбудителей таких опасных заболеваний, как туберкулез, дифтерия, грипп и т.п. </a:t>
            </a:r>
            <a:endParaRPr lang="ru-RU" dirty="0">
              <a:latin typeface="Liberation Serif" pitchFamily="18" charset="0"/>
            </a:endParaRPr>
          </a:p>
        </p:txBody>
      </p:sp>
      <p:sp>
        <p:nvSpPr>
          <p:cNvPr id="4" name="TextBox 3"/>
          <p:cNvSpPr txBox="1"/>
          <p:nvPr/>
        </p:nvSpPr>
        <p:spPr>
          <a:xfrm>
            <a:off x="6660232" y="0"/>
            <a:ext cx="976819" cy="830997"/>
          </a:xfrm>
          <a:prstGeom prst="rect">
            <a:avLst/>
          </a:prstGeom>
          <a:noFill/>
        </p:spPr>
        <p:txBody>
          <a:bodyPr wrap="square" rtlCol="0">
            <a:spAutoFit/>
          </a:bodyPr>
          <a:lstStyle/>
          <a:p>
            <a:r>
              <a:rPr lang="ru-RU" sz="4800" b="1" dirty="0" smtClean="0">
                <a:latin typeface="Liberation Serif" pitchFamily="18" charset="0"/>
              </a:rPr>
              <a:t>40</a:t>
            </a:r>
            <a:endParaRPr lang="ru-RU" sz="4800" b="1" dirty="0">
              <a:latin typeface="Liberation Serif" pitchFamily="18" charset="0"/>
            </a:endParaRPr>
          </a:p>
        </p:txBody>
      </p:sp>
      <p:pic>
        <p:nvPicPr>
          <p:cNvPr id="6"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593153" y="4293096"/>
            <a:ext cx="4550847" cy="2304256"/>
          </a:xfrm>
          <a:prstGeom prst="rect">
            <a:avLst/>
          </a:prstGeom>
          <a:noFill/>
        </p:spPr>
      </p:pic>
      <p:pic>
        <p:nvPicPr>
          <p:cNvPr id="7" name="Рисунок 6" descr="pranie-rastenia.jpg"/>
          <p:cNvPicPr>
            <a:picLocks noChangeAspect="1"/>
          </p:cNvPicPr>
          <p:nvPr/>
        </p:nvPicPr>
        <p:blipFill>
          <a:blip r:embed="rId4" cstate="print"/>
          <a:srcRect l="38188" t="-460" r="32675" b="66954"/>
          <a:stretch>
            <a:fillRect/>
          </a:stretch>
        </p:blipFill>
        <p:spPr>
          <a:xfrm>
            <a:off x="7596337" y="-1"/>
            <a:ext cx="1547664" cy="1322613"/>
          </a:xfrm>
          <a:prstGeom prst="rect">
            <a:avLst/>
          </a:prstGeom>
        </p:spPr>
      </p:pic>
      <p:sp>
        <p:nvSpPr>
          <p:cNvPr id="8" name="Прямоугольник 7"/>
          <p:cNvSpPr/>
          <p:nvPr/>
        </p:nvSpPr>
        <p:spPr>
          <a:xfrm>
            <a:off x="6228184" y="4581128"/>
            <a:ext cx="1531188" cy="584775"/>
          </a:xfrm>
          <a:prstGeom prst="rect">
            <a:avLst/>
          </a:prstGeom>
        </p:spPr>
        <p:txBody>
          <a:bodyPr wrap="none">
            <a:spAutoFit/>
          </a:bodyPr>
          <a:lstStyle/>
          <a:p>
            <a:r>
              <a:rPr lang="ru-RU" sz="3200" b="1" u="sng" dirty="0" smtClean="0">
                <a:latin typeface="Liberation Serif" pitchFamily="18" charset="0"/>
              </a:rPr>
              <a:t>Чеснок</a:t>
            </a:r>
            <a:endParaRPr lang="ru-RU" sz="3200" u="sng" dirty="0">
              <a:latin typeface="Liberation Serif" pitchFamily="18" charset="0"/>
            </a:endParaRPr>
          </a:p>
        </p:txBody>
      </p:sp>
      <p:pic>
        <p:nvPicPr>
          <p:cNvPr id="9" name="Рисунок 8" descr="7ab2adfddcb1ab633bef24fef38c3bbc.jpe"/>
          <p:cNvPicPr>
            <a:picLocks noChangeAspect="1"/>
          </p:cNvPicPr>
          <p:nvPr/>
        </p:nvPicPr>
        <p:blipFill>
          <a:blip r:embed="rId5" cstate="print"/>
          <a:stretch>
            <a:fillRect/>
          </a:stretch>
        </p:blipFill>
        <p:spPr>
          <a:xfrm>
            <a:off x="1403648" y="3789040"/>
            <a:ext cx="2304256" cy="30723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229600" cy="562074"/>
          </a:xfrm>
        </p:spPr>
        <p:txBody>
          <a:bodyPr>
            <a:normAutofit fontScale="90000"/>
          </a:bodyPr>
          <a:lstStyle/>
          <a:p>
            <a:r>
              <a:rPr lang="ru-RU" b="1" dirty="0" smtClean="0">
                <a:latin typeface="Liberation Serif" pitchFamily="18" charset="0"/>
              </a:rPr>
              <a:t>Аптека на грядке</a:t>
            </a:r>
            <a:endParaRPr lang="ru-RU" dirty="0">
              <a:latin typeface="Liberation Serif" pitchFamily="18" charset="0"/>
            </a:endParaRPr>
          </a:p>
        </p:txBody>
      </p:sp>
      <p:sp>
        <p:nvSpPr>
          <p:cNvPr id="3" name="Содержимое 2"/>
          <p:cNvSpPr>
            <a:spLocks noGrp="1"/>
          </p:cNvSpPr>
          <p:nvPr>
            <p:ph idx="1"/>
          </p:nvPr>
        </p:nvSpPr>
        <p:spPr>
          <a:xfrm>
            <a:off x="467544" y="1340768"/>
            <a:ext cx="8229600" cy="1684784"/>
          </a:xfrm>
        </p:spPr>
        <p:txBody>
          <a:bodyPr>
            <a:noAutofit/>
          </a:bodyPr>
          <a:lstStyle/>
          <a:p>
            <a:pPr algn="ctr">
              <a:buNone/>
            </a:pPr>
            <a:r>
              <a:rPr lang="ru-RU" sz="4000" dirty="0" smtClean="0">
                <a:latin typeface="Liberation Serif" pitchFamily="18" charset="0"/>
              </a:rPr>
              <a:t>Какой овощ содержит наибольшее количество каротина, так называемого «витамина роста»? </a:t>
            </a:r>
            <a:endParaRPr lang="ru-RU" sz="4000" dirty="0">
              <a:latin typeface="Liberation Serif" pitchFamily="18" charset="0"/>
            </a:endParaRPr>
          </a:p>
        </p:txBody>
      </p:sp>
      <p:sp>
        <p:nvSpPr>
          <p:cNvPr id="4" name="TextBox 3"/>
          <p:cNvSpPr txBox="1"/>
          <p:nvPr/>
        </p:nvSpPr>
        <p:spPr>
          <a:xfrm>
            <a:off x="6660232" y="0"/>
            <a:ext cx="976819" cy="830997"/>
          </a:xfrm>
          <a:prstGeom prst="rect">
            <a:avLst/>
          </a:prstGeom>
          <a:noFill/>
        </p:spPr>
        <p:txBody>
          <a:bodyPr wrap="square" rtlCol="0">
            <a:spAutoFit/>
          </a:bodyPr>
          <a:lstStyle/>
          <a:p>
            <a:r>
              <a:rPr lang="ru-RU" sz="4800" b="1" dirty="0" smtClean="0">
                <a:latin typeface="Liberation Serif" pitchFamily="18" charset="0"/>
              </a:rPr>
              <a:t>50</a:t>
            </a:r>
            <a:endParaRPr lang="ru-RU" sz="4800" b="1" dirty="0">
              <a:latin typeface="Liberation Serif" pitchFamily="18" charset="0"/>
            </a:endParaRPr>
          </a:p>
        </p:txBody>
      </p:sp>
      <p:pic>
        <p:nvPicPr>
          <p:cNvPr id="6"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593153" y="4293096"/>
            <a:ext cx="4550847" cy="2304256"/>
          </a:xfrm>
          <a:prstGeom prst="rect">
            <a:avLst/>
          </a:prstGeom>
          <a:noFill/>
        </p:spPr>
      </p:pic>
      <p:pic>
        <p:nvPicPr>
          <p:cNvPr id="7" name="Рисунок 6" descr="pranie-rastenia.jpg"/>
          <p:cNvPicPr>
            <a:picLocks noChangeAspect="1"/>
          </p:cNvPicPr>
          <p:nvPr/>
        </p:nvPicPr>
        <p:blipFill>
          <a:blip r:embed="rId4" cstate="print"/>
          <a:srcRect l="59239" t="62773"/>
          <a:stretch>
            <a:fillRect/>
          </a:stretch>
        </p:blipFill>
        <p:spPr>
          <a:xfrm>
            <a:off x="7658702" y="0"/>
            <a:ext cx="1485298" cy="1008112"/>
          </a:xfrm>
          <a:prstGeom prst="rect">
            <a:avLst/>
          </a:prstGeom>
        </p:spPr>
      </p:pic>
      <p:sp>
        <p:nvSpPr>
          <p:cNvPr id="8" name="Прямоугольник 7"/>
          <p:cNvSpPr/>
          <p:nvPr/>
        </p:nvSpPr>
        <p:spPr>
          <a:xfrm>
            <a:off x="5868144" y="4509120"/>
            <a:ext cx="1885453" cy="584775"/>
          </a:xfrm>
          <a:prstGeom prst="rect">
            <a:avLst/>
          </a:prstGeom>
        </p:spPr>
        <p:txBody>
          <a:bodyPr wrap="none">
            <a:spAutoFit/>
          </a:bodyPr>
          <a:lstStyle/>
          <a:p>
            <a:r>
              <a:rPr lang="ru-RU" sz="3200" b="1" u="sng" dirty="0" smtClean="0">
                <a:latin typeface="Liberation Serif" pitchFamily="18" charset="0"/>
              </a:rPr>
              <a:t>Морковь</a:t>
            </a:r>
            <a:endParaRPr lang="ru-RU" sz="3200" u="sng" dirty="0">
              <a:latin typeface="Liberation Serif" pitchFamily="18" charset="0"/>
            </a:endParaRPr>
          </a:p>
        </p:txBody>
      </p:sp>
      <p:pic>
        <p:nvPicPr>
          <p:cNvPr id="9" name="Рисунок 8" descr="i (2).jpeg"/>
          <p:cNvPicPr>
            <a:picLocks noChangeAspect="1"/>
          </p:cNvPicPr>
          <p:nvPr/>
        </p:nvPicPr>
        <p:blipFill>
          <a:blip r:embed="rId5" cstate="print"/>
          <a:stretch>
            <a:fillRect/>
          </a:stretch>
        </p:blipFill>
        <p:spPr>
          <a:xfrm>
            <a:off x="1475656" y="3356992"/>
            <a:ext cx="2371725"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42792" cy="562074"/>
          </a:xfrm>
        </p:spPr>
        <p:txBody>
          <a:bodyPr>
            <a:normAutofit fontScale="90000"/>
          </a:bodyPr>
          <a:lstStyle/>
          <a:p>
            <a:pPr lvl="0"/>
            <a:r>
              <a:rPr lang="ru-RU" b="1" dirty="0" smtClean="0">
                <a:latin typeface="Liberation Serif" pitchFamily="18" charset="0"/>
                <a:ea typeface="Calibri" pitchFamily="34" charset="0"/>
                <a:cs typeface="Times New Roman" pitchFamily="18" charset="0"/>
              </a:rPr>
              <a:t>Гости из далека</a:t>
            </a:r>
            <a:endParaRPr lang="ru-RU" dirty="0"/>
          </a:p>
        </p:txBody>
      </p:sp>
      <p:sp>
        <p:nvSpPr>
          <p:cNvPr id="3" name="Содержимое 2"/>
          <p:cNvSpPr>
            <a:spLocks noGrp="1"/>
          </p:cNvSpPr>
          <p:nvPr>
            <p:ph idx="1"/>
          </p:nvPr>
        </p:nvSpPr>
        <p:spPr>
          <a:xfrm>
            <a:off x="467544" y="908720"/>
            <a:ext cx="8229600" cy="2548880"/>
          </a:xfrm>
        </p:spPr>
        <p:txBody>
          <a:bodyPr/>
          <a:lstStyle/>
          <a:p>
            <a:pPr algn="ctr">
              <a:buNone/>
            </a:pPr>
            <a:r>
              <a:rPr lang="ru-RU" dirty="0" smtClean="0">
                <a:latin typeface="Liberation Serif" pitchFamily="18" charset="0"/>
              </a:rPr>
              <a:t>В популярности этого растения немалую роль сыграло то, что форма его корней напоминала фигурку человека, отсюда и пошло его название – «человек-корень». Что это за растение?</a:t>
            </a:r>
            <a:endParaRPr lang="ru-RU" dirty="0">
              <a:latin typeface="Liberation Serif" pitchFamily="18" charset="0"/>
            </a:endParaRPr>
          </a:p>
        </p:txBody>
      </p:sp>
      <p:sp>
        <p:nvSpPr>
          <p:cNvPr id="4" name="TextBox 3"/>
          <p:cNvSpPr txBox="1"/>
          <p:nvPr/>
        </p:nvSpPr>
        <p:spPr>
          <a:xfrm>
            <a:off x="6588224" y="188640"/>
            <a:ext cx="976819" cy="830997"/>
          </a:xfrm>
          <a:prstGeom prst="rect">
            <a:avLst/>
          </a:prstGeom>
          <a:noFill/>
        </p:spPr>
        <p:txBody>
          <a:bodyPr wrap="square" rtlCol="0">
            <a:spAutoFit/>
          </a:bodyPr>
          <a:lstStyle/>
          <a:p>
            <a:r>
              <a:rPr lang="ru-RU" sz="4800" b="1" dirty="0" smtClean="0">
                <a:latin typeface="Liberation Serif" pitchFamily="18" charset="0"/>
              </a:rPr>
              <a:t>10</a:t>
            </a:r>
            <a:endParaRPr lang="ru-RU" sz="4800" b="1" dirty="0">
              <a:latin typeface="Liberation Serif" pitchFamily="18" charset="0"/>
            </a:endParaRPr>
          </a:p>
        </p:txBody>
      </p:sp>
      <p:pic>
        <p:nvPicPr>
          <p:cNvPr id="5"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593153" y="4293096"/>
            <a:ext cx="4550847" cy="2304256"/>
          </a:xfrm>
          <a:prstGeom prst="rect">
            <a:avLst/>
          </a:prstGeom>
          <a:noFill/>
        </p:spPr>
      </p:pic>
      <p:sp>
        <p:nvSpPr>
          <p:cNvPr id="6" name="Прямоугольник 5"/>
          <p:cNvSpPr/>
          <p:nvPr/>
        </p:nvSpPr>
        <p:spPr>
          <a:xfrm>
            <a:off x="5868144" y="4509120"/>
            <a:ext cx="2209259" cy="584775"/>
          </a:xfrm>
          <a:prstGeom prst="rect">
            <a:avLst/>
          </a:prstGeom>
        </p:spPr>
        <p:txBody>
          <a:bodyPr wrap="none">
            <a:spAutoFit/>
          </a:bodyPr>
          <a:lstStyle/>
          <a:p>
            <a:r>
              <a:rPr lang="ru-RU" sz="3200" b="1" u="sng" dirty="0" smtClean="0">
                <a:latin typeface="Liberation Serif" pitchFamily="18" charset="0"/>
              </a:rPr>
              <a:t>Женьшень</a:t>
            </a:r>
            <a:endParaRPr lang="ru-RU" sz="3200" u="sng" dirty="0">
              <a:latin typeface="Liberation Serif" pitchFamily="18" charset="0"/>
            </a:endParaRPr>
          </a:p>
        </p:txBody>
      </p:sp>
      <p:pic>
        <p:nvPicPr>
          <p:cNvPr id="7" name="Рисунок 6" descr="pranie-rastenia.jpg"/>
          <p:cNvPicPr>
            <a:picLocks noChangeAspect="1"/>
          </p:cNvPicPr>
          <p:nvPr/>
        </p:nvPicPr>
        <p:blipFill>
          <a:blip r:embed="rId4" cstate="print"/>
          <a:srcRect t="-460" r="64962" b="68014"/>
          <a:stretch>
            <a:fillRect/>
          </a:stretch>
        </p:blipFill>
        <p:spPr>
          <a:xfrm>
            <a:off x="7668344" y="0"/>
            <a:ext cx="1475656" cy="1015534"/>
          </a:xfrm>
          <a:prstGeom prst="rect">
            <a:avLst/>
          </a:prstGeom>
        </p:spPr>
      </p:pic>
      <p:pic>
        <p:nvPicPr>
          <p:cNvPr id="8" name="Рисунок 7" descr="aM8t8YZVO6U.jpg"/>
          <p:cNvPicPr>
            <a:picLocks noChangeAspect="1"/>
          </p:cNvPicPr>
          <p:nvPr/>
        </p:nvPicPr>
        <p:blipFill>
          <a:blip r:embed="rId5" cstate="print"/>
          <a:stretch>
            <a:fillRect/>
          </a:stretch>
        </p:blipFill>
        <p:spPr>
          <a:xfrm>
            <a:off x="827584" y="3573015"/>
            <a:ext cx="2952328" cy="29492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42792" cy="562074"/>
          </a:xfrm>
        </p:spPr>
        <p:txBody>
          <a:bodyPr>
            <a:normAutofit fontScale="90000"/>
          </a:bodyPr>
          <a:lstStyle/>
          <a:p>
            <a:pPr lvl="0"/>
            <a:r>
              <a:rPr lang="ru-RU" b="1" dirty="0" smtClean="0">
                <a:latin typeface="Liberation Serif" pitchFamily="18" charset="0"/>
                <a:ea typeface="Calibri" pitchFamily="34" charset="0"/>
                <a:cs typeface="Times New Roman" pitchFamily="18" charset="0"/>
              </a:rPr>
              <a:t>Гости из далека</a:t>
            </a:r>
            <a:endParaRPr lang="ru-RU" dirty="0"/>
          </a:p>
        </p:txBody>
      </p:sp>
      <p:sp>
        <p:nvSpPr>
          <p:cNvPr id="3" name="Содержимое 2"/>
          <p:cNvSpPr>
            <a:spLocks noGrp="1"/>
          </p:cNvSpPr>
          <p:nvPr>
            <p:ph idx="1"/>
          </p:nvPr>
        </p:nvSpPr>
        <p:spPr>
          <a:xfrm>
            <a:off x="457200" y="1600200"/>
            <a:ext cx="8229600" cy="1900807"/>
          </a:xfrm>
        </p:spPr>
        <p:txBody>
          <a:bodyPr>
            <a:normAutofit/>
          </a:bodyPr>
          <a:lstStyle/>
          <a:p>
            <a:pPr algn="ctr">
              <a:buNone/>
            </a:pPr>
            <a:r>
              <a:rPr lang="ru-RU" dirty="0" smtClean="0">
                <a:latin typeface="Liberation Serif" pitchFamily="18" charset="0"/>
              </a:rPr>
              <a:t>Назовите синоним земляной груши, клубни которой используются при лечении больных сахарным диабетом </a:t>
            </a:r>
            <a:endParaRPr lang="ru-RU" dirty="0">
              <a:latin typeface="Liberation Serif" pitchFamily="18" charset="0"/>
            </a:endParaRPr>
          </a:p>
        </p:txBody>
      </p:sp>
      <p:sp>
        <p:nvSpPr>
          <p:cNvPr id="4" name="TextBox 3"/>
          <p:cNvSpPr txBox="1"/>
          <p:nvPr/>
        </p:nvSpPr>
        <p:spPr>
          <a:xfrm>
            <a:off x="6588224" y="188640"/>
            <a:ext cx="976819" cy="830997"/>
          </a:xfrm>
          <a:prstGeom prst="rect">
            <a:avLst/>
          </a:prstGeom>
          <a:noFill/>
        </p:spPr>
        <p:txBody>
          <a:bodyPr wrap="square" rtlCol="0">
            <a:spAutoFit/>
          </a:bodyPr>
          <a:lstStyle/>
          <a:p>
            <a:r>
              <a:rPr lang="ru-RU" sz="4800" b="1" dirty="0" smtClean="0">
                <a:latin typeface="Liberation Serif" pitchFamily="18" charset="0"/>
              </a:rPr>
              <a:t>20</a:t>
            </a:r>
            <a:endParaRPr lang="ru-RU" sz="4800" b="1" dirty="0">
              <a:latin typeface="Liberation Serif" pitchFamily="18" charset="0"/>
            </a:endParaRPr>
          </a:p>
        </p:txBody>
      </p:sp>
      <p:pic>
        <p:nvPicPr>
          <p:cNvPr id="5"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593153" y="4293096"/>
            <a:ext cx="4550847" cy="2304256"/>
          </a:xfrm>
          <a:prstGeom prst="rect">
            <a:avLst/>
          </a:prstGeom>
          <a:noFill/>
        </p:spPr>
      </p:pic>
      <p:pic>
        <p:nvPicPr>
          <p:cNvPr id="6" name="Рисунок 5" descr="pranie-rastenia.jpg">
            <a:hlinkClick r:id="rId4" action="ppaction://hlinksldjump"/>
          </p:cNvPr>
          <p:cNvPicPr>
            <a:picLocks noChangeAspect="1"/>
          </p:cNvPicPr>
          <p:nvPr/>
        </p:nvPicPr>
        <p:blipFill>
          <a:blip r:embed="rId5" cstate="print"/>
          <a:srcRect l="65750" b="66954"/>
          <a:stretch>
            <a:fillRect/>
          </a:stretch>
        </p:blipFill>
        <p:spPr>
          <a:xfrm>
            <a:off x="7596336" y="0"/>
            <a:ext cx="1547664" cy="1109705"/>
          </a:xfrm>
          <a:prstGeom prst="rect">
            <a:avLst/>
          </a:prstGeom>
        </p:spPr>
      </p:pic>
      <p:sp>
        <p:nvSpPr>
          <p:cNvPr id="7" name="Прямоугольник 6"/>
          <p:cNvSpPr/>
          <p:nvPr/>
        </p:nvSpPr>
        <p:spPr>
          <a:xfrm>
            <a:off x="5652120" y="4437112"/>
            <a:ext cx="2784737" cy="646331"/>
          </a:xfrm>
          <a:prstGeom prst="rect">
            <a:avLst/>
          </a:prstGeom>
        </p:spPr>
        <p:txBody>
          <a:bodyPr wrap="none">
            <a:spAutoFit/>
          </a:bodyPr>
          <a:lstStyle/>
          <a:p>
            <a:r>
              <a:rPr lang="ru-RU" sz="3600" b="1" u="sng" dirty="0" smtClean="0">
                <a:latin typeface="Liberation Serif" pitchFamily="18" charset="0"/>
              </a:rPr>
              <a:t>Топинамбур</a:t>
            </a:r>
            <a:endParaRPr lang="ru-RU" sz="3600" u="sng" dirty="0">
              <a:latin typeface="Liberation Serif" pitchFamily="18" charset="0"/>
            </a:endParaRPr>
          </a:p>
        </p:txBody>
      </p:sp>
      <p:pic>
        <p:nvPicPr>
          <p:cNvPr id="15362" name="Picture 2" descr="https://sadgrad.ru/wp-content/uploads/2020/04/podsolnechnik-klubnenosnyj-on-zhe-topinambur-seme-780x700.jpeg"/>
          <p:cNvPicPr>
            <a:picLocks noChangeAspect="1" noChangeArrowheads="1"/>
          </p:cNvPicPr>
          <p:nvPr/>
        </p:nvPicPr>
        <p:blipFill>
          <a:blip r:embed="rId6" cstate="print"/>
          <a:srcRect/>
          <a:stretch>
            <a:fillRect/>
          </a:stretch>
        </p:blipFill>
        <p:spPr bwMode="auto">
          <a:xfrm>
            <a:off x="539552" y="3284984"/>
            <a:ext cx="3530450" cy="316835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blinds(horizontal)">
                                      <p:cBhvr>
                                        <p:cTn id="10"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42792" cy="562074"/>
          </a:xfrm>
        </p:spPr>
        <p:txBody>
          <a:bodyPr>
            <a:normAutofit fontScale="90000"/>
          </a:bodyPr>
          <a:lstStyle/>
          <a:p>
            <a:pPr lvl="0"/>
            <a:r>
              <a:rPr lang="ru-RU" b="1" dirty="0" smtClean="0">
                <a:latin typeface="Liberation Serif" pitchFamily="18" charset="0"/>
                <a:ea typeface="Calibri" pitchFamily="34" charset="0"/>
                <a:cs typeface="Times New Roman" pitchFamily="18" charset="0"/>
              </a:rPr>
              <a:t>Гости из далека</a:t>
            </a:r>
            <a:endParaRPr lang="ru-RU" dirty="0"/>
          </a:p>
        </p:txBody>
      </p:sp>
      <p:sp>
        <p:nvSpPr>
          <p:cNvPr id="3" name="Содержимое 2"/>
          <p:cNvSpPr>
            <a:spLocks noGrp="1"/>
          </p:cNvSpPr>
          <p:nvPr>
            <p:ph idx="1"/>
          </p:nvPr>
        </p:nvSpPr>
        <p:spPr>
          <a:xfrm>
            <a:off x="467544" y="1124745"/>
            <a:ext cx="8229600" cy="2592288"/>
          </a:xfrm>
        </p:spPr>
        <p:txBody>
          <a:bodyPr>
            <a:normAutofit lnSpcReduction="10000"/>
          </a:bodyPr>
          <a:lstStyle/>
          <a:p>
            <a:pPr algn="ctr">
              <a:buNone/>
            </a:pPr>
            <a:r>
              <a:rPr lang="ru-RU" sz="2800" dirty="0" smtClean="0">
                <a:latin typeface="Liberation Serif" pitchFamily="18" charset="0"/>
              </a:rPr>
              <a:t>На языке цветов – жар чувств, второе название растения - </a:t>
            </a:r>
            <a:r>
              <a:rPr lang="ru-RU" sz="2800" dirty="0" err="1" smtClean="0">
                <a:latin typeface="Liberation Serif" pitchFamily="18" charset="0"/>
              </a:rPr>
              <a:t>медвянка</a:t>
            </a:r>
            <a:r>
              <a:rPr lang="ru-RU" sz="2800" dirty="0" smtClean="0">
                <a:latin typeface="Liberation Serif" pitchFamily="18" charset="0"/>
              </a:rPr>
              <a:t>. Используется как приправа и входит в состав многих препаратов, сборов. В медицине используется как спазмолитическое, успокоительное средство, помогает при болезнях сердца, легких </a:t>
            </a:r>
            <a:endParaRPr lang="ru-RU" sz="2800" dirty="0">
              <a:latin typeface="Liberation Serif" pitchFamily="18" charset="0"/>
            </a:endParaRPr>
          </a:p>
        </p:txBody>
      </p:sp>
      <p:sp>
        <p:nvSpPr>
          <p:cNvPr id="4" name="TextBox 3"/>
          <p:cNvSpPr txBox="1"/>
          <p:nvPr/>
        </p:nvSpPr>
        <p:spPr>
          <a:xfrm>
            <a:off x="6588224" y="188640"/>
            <a:ext cx="976819" cy="830997"/>
          </a:xfrm>
          <a:prstGeom prst="rect">
            <a:avLst/>
          </a:prstGeom>
          <a:noFill/>
        </p:spPr>
        <p:txBody>
          <a:bodyPr wrap="square" rtlCol="0">
            <a:spAutoFit/>
          </a:bodyPr>
          <a:lstStyle/>
          <a:p>
            <a:r>
              <a:rPr lang="ru-RU" sz="4800" b="1" dirty="0" smtClean="0">
                <a:latin typeface="Liberation Serif" pitchFamily="18" charset="0"/>
              </a:rPr>
              <a:t>30</a:t>
            </a:r>
            <a:endParaRPr lang="ru-RU" sz="4800" b="1" dirty="0">
              <a:latin typeface="Liberation Serif" pitchFamily="18" charset="0"/>
            </a:endParaRPr>
          </a:p>
        </p:txBody>
      </p:sp>
      <p:pic>
        <p:nvPicPr>
          <p:cNvPr id="5"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593153" y="4293096"/>
            <a:ext cx="4550847" cy="2304256"/>
          </a:xfrm>
          <a:prstGeom prst="rect">
            <a:avLst/>
          </a:prstGeom>
          <a:noFill/>
        </p:spPr>
      </p:pic>
      <p:pic>
        <p:nvPicPr>
          <p:cNvPr id="6" name="Рисунок 5" descr="pranie-rastenia.jpg"/>
          <p:cNvPicPr>
            <a:picLocks noChangeAspect="1"/>
          </p:cNvPicPr>
          <p:nvPr/>
        </p:nvPicPr>
        <p:blipFill>
          <a:blip r:embed="rId4" cstate="print"/>
          <a:srcRect t="70133" r="68900"/>
          <a:stretch>
            <a:fillRect/>
          </a:stretch>
        </p:blipFill>
        <p:spPr>
          <a:xfrm>
            <a:off x="7452320" y="0"/>
            <a:ext cx="1691680" cy="1207318"/>
          </a:xfrm>
          <a:prstGeom prst="rect">
            <a:avLst/>
          </a:prstGeom>
        </p:spPr>
      </p:pic>
      <p:sp>
        <p:nvSpPr>
          <p:cNvPr id="7" name="Прямоугольник 6"/>
          <p:cNvSpPr/>
          <p:nvPr/>
        </p:nvSpPr>
        <p:spPr>
          <a:xfrm>
            <a:off x="6228184" y="4365104"/>
            <a:ext cx="1327608" cy="646331"/>
          </a:xfrm>
          <a:prstGeom prst="rect">
            <a:avLst/>
          </a:prstGeom>
        </p:spPr>
        <p:txBody>
          <a:bodyPr wrap="none">
            <a:spAutoFit/>
          </a:bodyPr>
          <a:lstStyle/>
          <a:p>
            <a:r>
              <a:rPr lang="ru-RU" sz="3600" b="1" u="sng" dirty="0" smtClean="0">
                <a:latin typeface="Liberation Serif" pitchFamily="18" charset="0"/>
              </a:rPr>
              <a:t>Мята</a:t>
            </a:r>
            <a:endParaRPr lang="ru-RU" sz="3600" u="sng" dirty="0">
              <a:latin typeface="Liberation Serif" pitchFamily="18" charset="0"/>
            </a:endParaRPr>
          </a:p>
        </p:txBody>
      </p:sp>
      <p:pic>
        <p:nvPicPr>
          <p:cNvPr id="14338" name="Picture 2" descr="https://moefermerstvo.ru/wp-content/uploads/2019/04/1-284.jpg"/>
          <p:cNvPicPr>
            <a:picLocks noChangeAspect="1" noChangeArrowheads="1"/>
          </p:cNvPicPr>
          <p:nvPr/>
        </p:nvPicPr>
        <p:blipFill>
          <a:blip r:embed="rId5" cstate="print"/>
          <a:srcRect/>
          <a:stretch>
            <a:fillRect/>
          </a:stretch>
        </p:blipFill>
        <p:spPr bwMode="auto">
          <a:xfrm flipH="1">
            <a:off x="539552" y="3789040"/>
            <a:ext cx="3563671" cy="2664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blinds(horizontal)">
                                      <p:cBhvr>
                                        <p:cTn id="10"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42792" cy="562074"/>
          </a:xfrm>
        </p:spPr>
        <p:txBody>
          <a:bodyPr>
            <a:normAutofit fontScale="90000"/>
          </a:bodyPr>
          <a:lstStyle/>
          <a:p>
            <a:pPr lvl="0"/>
            <a:r>
              <a:rPr lang="ru-RU" b="1" dirty="0" smtClean="0">
                <a:latin typeface="Liberation Serif" pitchFamily="18" charset="0"/>
                <a:ea typeface="Calibri" pitchFamily="34" charset="0"/>
                <a:cs typeface="Times New Roman" pitchFamily="18" charset="0"/>
              </a:rPr>
              <a:t>Гости из далека</a:t>
            </a:r>
            <a:endParaRPr lang="ru-RU" dirty="0"/>
          </a:p>
        </p:txBody>
      </p:sp>
      <p:sp>
        <p:nvSpPr>
          <p:cNvPr id="3" name="Содержимое 2"/>
          <p:cNvSpPr>
            <a:spLocks noGrp="1"/>
          </p:cNvSpPr>
          <p:nvPr>
            <p:ph idx="1"/>
          </p:nvPr>
        </p:nvSpPr>
        <p:spPr>
          <a:xfrm>
            <a:off x="467544" y="1124744"/>
            <a:ext cx="8229600" cy="4525963"/>
          </a:xfrm>
        </p:spPr>
        <p:txBody>
          <a:bodyPr>
            <a:normAutofit/>
          </a:bodyPr>
          <a:lstStyle/>
          <a:p>
            <a:pPr algn="r">
              <a:buNone/>
            </a:pPr>
            <a:r>
              <a:rPr lang="ru-RU" sz="2800" dirty="0" smtClean="0">
                <a:latin typeface="Liberation Serif" pitchFamily="18" charset="0"/>
              </a:rPr>
              <a:t>На языке цветов означает уважение, трава жизни, живородящий. Древними людьми из этого растения приготавливался любовный напиток, который пили с вином. Считалось, что большой в форме сердца лист помогает в сердечных целях. В медицине применяется как вяжущее, </a:t>
            </a:r>
            <a:r>
              <a:rPr lang="ru-RU" sz="2800" dirty="0" err="1" smtClean="0">
                <a:latin typeface="Liberation Serif" pitchFamily="18" charset="0"/>
              </a:rPr>
              <a:t>дизенфицирующее</a:t>
            </a:r>
            <a:r>
              <a:rPr lang="ru-RU" sz="2800" dirty="0" smtClean="0">
                <a:latin typeface="Liberation Serif" pitchFamily="18" charset="0"/>
              </a:rPr>
              <a:t>, мочегонное средство, для лечения полости рта, гастрита, бронхита </a:t>
            </a:r>
            <a:endParaRPr lang="ru-RU" sz="2800" dirty="0">
              <a:latin typeface="Liberation Serif" pitchFamily="18" charset="0"/>
            </a:endParaRPr>
          </a:p>
        </p:txBody>
      </p:sp>
      <p:sp>
        <p:nvSpPr>
          <p:cNvPr id="4" name="TextBox 3"/>
          <p:cNvSpPr txBox="1"/>
          <p:nvPr/>
        </p:nvSpPr>
        <p:spPr>
          <a:xfrm>
            <a:off x="6588224" y="188640"/>
            <a:ext cx="976819" cy="830997"/>
          </a:xfrm>
          <a:prstGeom prst="rect">
            <a:avLst/>
          </a:prstGeom>
          <a:noFill/>
        </p:spPr>
        <p:txBody>
          <a:bodyPr wrap="square" rtlCol="0">
            <a:spAutoFit/>
          </a:bodyPr>
          <a:lstStyle/>
          <a:p>
            <a:r>
              <a:rPr lang="ru-RU" sz="4800" b="1" dirty="0" smtClean="0">
                <a:latin typeface="Liberation Serif" pitchFamily="18" charset="0"/>
              </a:rPr>
              <a:t>40</a:t>
            </a:r>
            <a:endParaRPr lang="ru-RU" sz="4800" b="1" dirty="0">
              <a:latin typeface="Liberation Serif" pitchFamily="18" charset="0"/>
            </a:endParaRPr>
          </a:p>
        </p:txBody>
      </p:sp>
      <p:pic>
        <p:nvPicPr>
          <p:cNvPr id="5"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593153" y="4365104"/>
            <a:ext cx="4550847" cy="2304256"/>
          </a:xfrm>
          <a:prstGeom prst="rect">
            <a:avLst/>
          </a:prstGeom>
          <a:noFill/>
        </p:spPr>
      </p:pic>
      <p:pic>
        <p:nvPicPr>
          <p:cNvPr id="6" name="Рисунок 5" descr="pranie-rastenia.jpg"/>
          <p:cNvPicPr>
            <a:picLocks noChangeAspect="1"/>
          </p:cNvPicPr>
          <p:nvPr/>
        </p:nvPicPr>
        <p:blipFill>
          <a:blip r:embed="rId4" cstate="print"/>
          <a:srcRect l="38188" t="-460" r="32675" b="66954"/>
          <a:stretch>
            <a:fillRect/>
          </a:stretch>
        </p:blipFill>
        <p:spPr>
          <a:xfrm>
            <a:off x="7596337" y="-1"/>
            <a:ext cx="1547664" cy="1322613"/>
          </a:xfrm>
          <a:prstGeom prst="rect">
            <a:avLst/>
          </a:prstGeom>
        </p:spPr>
      </p:pic>
      <p:sp>
        <p:nvSpPr>
          <p:cNvPr id="7" name="Прямоугольник 6"/>
          <p:cNvSpPr/>
          <p:nvPr/>
        </p:nvSpPr>
        <p:spPr>
          <a:xfrm>
            <a:off x="5652120" y="4653136"/>
            <a:ext cx="2246332" cy="707886"/>
          </a:xfrm>
          <a:prstGeom prst="rect">
            <a:avLst/>
          </a:prstGeom>
        </p:spPr>
        <p:txBody>
          <a:bodyPr wrap="square">
            <a:spAutoFit/>
          </a:bodyPr>
          <a:lstStyle/>
          <a:p>
            <a:pPr algn="ctr"/>
            <a:r>
              <a:rPr lang="ru-RU" sz="4000" b="1" u="sng" dirty="0" smtClean="0">
                <a:latin typeface="Liberation Serif" pitchFamily="18" charset="0"/>
              </a:rPr>
              <a:t>Шалфей</a:t>
            </a:r>
            <a:endParaRPr lang="ru-RU" sz="4000" u="sng" dirty="0">
              <a:latin typeface="Liberation Serif" pitchFamily="18" charset="0"/>
            </a:endParaRPr>
          </a:p>
        </p:txBody>
      </p:sp>
      <p:pic>
        <p:nvPicPr>
          <p:cNvPr id="8" name="Рисунок 7" descr="6a4be0ea78d476662388bd0412d980b4.jpg"/>
          <p:cNvPicPr>
            <a:picLocks noChangeAspect="1"/>
          </p:cNvPicPr>
          <p:nvPr/>
        </p:nvPicPr>
        <p:blipFill>
          <a:blip r:embed="rId5" cstate="print"/>
          <a:stretch>
            <a:fillRect/>
          </a:stretch>
        </p:blipFill>
        <p:spPr>
          <a:xfrm>
            <a:off x="467544" y="4265712"/>
            <a:ext cx="1728192" cy="25922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042792" cy="562074"/>
          </a:xfrm>
        </p:spPr>
        <p:txBody>
          <a:bodyPr>
            <a:normAutofit fontScale="90000"/>
          </a:bodyPr>
          <a:lstStyle/>
          <a:p>
            <a:pPr lvl="0"/>
            <a:r>
              <a:rPr lang="ru-RU" b="1" dirty="0" smtClean="0">
                <a:latin typeface="Liberation Serif" pitchFamily="18" charset="0"/>
                <a:ea typeface="Calibri" pitchFamily="34" charset="0"/>
                <a:cs typeface="Times New Roman" pitchFamily="18" charset="0"/>
              </a:rPr>
              <a:t>Гости из далека</a:t>
            </a:r>
            <a:endParaRPr lang="ru-RU" dirty="0"/>
          </a:p>
        </p:txBody>
      </p:sp>
      <p:sp>
        <p:nvSpPr>
          <p:cNvPr id="3" name="Содержимое 2"/>
          <p:cNvSpPr>
            <a:spLocks noGrp="1"/>
          </p:cNvSpPr>
          <p:nvPr>
            <p:ph idx="1"/>
          </p:nvPr>
        </p:nvSpPr>
        <p:spPr>
          <a:xfrm>
            <a:off x="467544" y="908720"/>
            <a:ext cx="8229600" cy="4525963"/>
          </a:xfrm>
        </p:spPr>
        <p:txBody>
          <a:bodyPr>
            <a:normAutofit/>
          </a:bodyPr>
          <a:lstStyle/>
          <a:p>
            <a:pPr algn="ctr">
              <a:buNone/>
            </a:pPr>
            <a:r>
              <a:rPr lang="ru-RU" sz="2800" dirty="0" smtClean="0">
                <a:latin typeface="Liberation Serif" pitchFamily="18" charset="0"/>
              </a:rPr>
              <a:t>Второе название этого растения – золотой корень. Растет на скалах, по берегам горных речек и ручьев, в горной и равнинной тундре. Заготавливают корневища и корни. Корни обладают тонизирующим, успокаивающим, кровоостанавливающим действием, усиливает работу мышц и способствует восстановлению сил после переутомления </a:t>
            </a:r>
            <a:endParaRPr lang="ru-RU" sz="2800" dirty="0">
              <a:latin typeface="Liberation Serif" pitchFamily="18" charset="0"/>
            </a:endParaRPr>
          </a:p>
        </p:txBody>
      </p:sp>
      <p:sp>
        <p:nvSpPr>
          <p:cNvPr id="4" name="TextBox 3"/>
          <p:cNvSpPr txBox="1"/>
          <p:nvPr/>
        </p:nvSpPr>
        <p:spPr>
          <a:xfrm>
            <a:off x="6588224" y="188640"/>
            <a:ext cx="976819" cy="830997"/>
          </a:xfrm>
          <a:prstGeom prst="rect">
            <a:avLst/>
          </a:prstGeom>
          <a:noFill/>
        </p:spPr>
        <p:txBody>
          <a:bodyPr wrap="square" rtlCol="0">
            <a:spAutoFit/>
          </a:bodyPr>
          <a:lstStyle/>
          <a:p>
            <a:r>
              <a:rPr lang="ru-RU" sz="4800" b="1" dirty="0" smtClean="0">
                <a:latin typeface="Liberation Serif" pitchFamily="18" charset="0"/>
              </a:rPr>
              <a:t>50</a:t>
            </a:r>
            <a:endParaRPr lang="ru-RU" sz="4800" b="1" dirty="0">
              <a:latin typeface="Liberation Serif" pitchFamily="18" charset="0"/>
            </a:endParaRPr>
          </a:p>
        </p:txBody>
      </p:sp>
      <p:pic>
        <p:nvPicPr>
          <p:cNvPr id="5"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211960" y="4553744"/>
            <a:ext cx="4932040" cy="2304256"/>
          </a:xfrm>
          <a:prstGeom prst="rect">
            <a:avLst/>
          </a:prstGeom>
          <a:noFill/>
        </p:spPr>
      </p:pic>
      <p:pic>
        <p:nvPicPr>
          <p:cNvPr id="6" name="Рисунок 5" descr="pranie-rastenia.jpg"/>
          <p:cNvPicPr>
            <a:picLocks noChangeAspect="1"/>
          </p:cNvPicPr>
          <p:nvPr/>
        </p:nvPicPr>
        <p:blipFill>
          <a:blip r:embed="rId4" cstate="print"/>
          <a:srcRect l="59239" t="62773"/>
          <a:stretch>
            <a:fillRect/>
          </a:stretch>
        </p:blipFill>
        <p:spPr>
          <a:xfrm>
            <a:off x="7658702" y="0"/>
            <a:ext cx="1485298" cy="1008112"/>
          </a:xfrm>
          <a:prstGeom prst="rect">
            <a:avLst/>
          </a:prstGeom>
        </p:spPr>
      </p:pic>
      <p:sp>
        <p:nvSpPr>
          <p:cNvPr id="7" name="Прямоугольник 6"/>
          <p:cNvSpPr/>
          <p:nvPr/>
        </p:nvSpPr>
        <p:spPr>
          <a:xfrm>
            <a:off x="5004048" y="4653136"/>
            <a:ext cx="3281668" cy="584775"/>
          </a:xfrm>
          <a:prstGeom prst="rect">
            <a:avLst/>
          </a:prstGeom>
        </p:spPr>
        <p:txBody>
          <a:bodyPr wrap="none">
            <a:spAutoFit/>
          </a:bodyPr>
          <a:lstStyle/>
          <a:p>
            <a:r>
              <a:rPr lang="ru-RU" sz="3200" b="1" dirty="0" err="1" smtClean="0">
                <a:latin typeface="Liberation Serif" pitchFamily="18" charset="0"/>
              </a:rPr>
              <a:t>Родиола</a:t>
            </a:r>
            <a:r>
              <a:rPr lang="ru-RU" sz="3200" b="1" dirty="0" smtClean="0">
                <a:latin typeface="Liberation Serif" pitchFamily="18" charset="0"/>
              </a:rPr>
              <a:t> розовая</a:t>
            </a:r>
            <a:endParaRPr lang="ru-RU" sz="3200" u="sng" dirty="0">
              <a:latin typeface="Liberation Serif" pitchFamily="18" charset="0"/>
            </a:endParaRPr>
          </a:p>
        </p:txBody>
      </p:sp>
      <p:pic>
        <p:nvPicPr>
          <p:cNvPr id="12290" name="Picture 2" descr="https://im0-tub-ru.yandex.net/i?id=4899355e2ccc25744163544865bbe02b-l&amp;n=13"/>
          <p:cNvPicPr>
            <a:picLocks noChangeAspect="1" noChangeArrowheads="1"/>
          </p:cNvPicPr>
          <p:nvPr/>
        </p:nvPicPr>
        <p:blipFill>
          <a:blip r:embed="rId5" cstate="print"/>
          <a:srcRect/>
          <a:stretch>
            <a:fillRect/>
          </a:stretch>
        </p:blipFill>
        <p:spPr bwMode="auto">
          <a:xfrm>
            <a:off x="323528" y="4409728"/>
            <a:ext cx="3681611"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blinds(horizontal)">
                                      <p:cBhvr>
                                        <p:cTn id="10"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07088" cy="634082"/>
          </a:xfrm>
        </p:spPr>
        <p:txBody>
          <a:bodyPr>
            <a:noAutofit/>
          </a:bodyPr>
          <a:lstStyle/>
          <a:p>
            <a:pPr algn="l"/>
            <a:r>
              <a:rPr lang="ru-RU" sz="3600" b="1" dirty="0" smtClean="0">
                <a:latin typeface="Liberation Serif" pitchFamily="18" charset="0"/>
              </a:rPr>
              <a:t>Деревья. Кустарники. Травы</a:t>
            </a:r>
            <a:endParaRPr lang="ru-RU" sz="3600" dirty="0">
              <a:latin typeface="Liberation Serif" pitchFamily="18" charset="0"/>
            </a:endParaRPr>
          </a:p>
        </p:txBody>
      </p:sp>
      <p:sp>
        <p:nvSpPr>
          <p:cNvPr id="3" name="Содержимое 2"/>
          <p:cNvSpPr>
            <a:spLocks noGrp="1"/>
          </p:cNvSpPr>
          <p:nvPr>
            <p:ph idx="1"/>
          </p:nvPr>
        </p:nvSpPr>
        <p:spPr>
          <a:xfrm>
            <a:off x="467544" y="1124744"/>
            <a:ext cx="8229600" cy="3024335"/>
          </a:xfrm>
        </p:spPr>
        <p:txBody>
          <a:bodyPr>
            <a:normAutofit fontScale="92500" lnSpcReduction="10000"/>
          </a:bodyPr>
          <a:lstStyle/>
          <a:p>
            <a:pPr algn="ctr">
              <a:buNone/>
            </a:pPr>
            <a:r>
              <a:rPr lang="ru-RU" sz="2800" dirty="0" smtClean="0">
                <a:latin typeface="Liberation Serif" pitchFamily="18" charset="0"/>
              </a:rPr>
              <a:t>Ветви и листья этого дерева являются олицетворением могущества, долголетия и здоровья. Их изображения есть на гербах, медалях и монетах многих стран. Дерево это является одной из лесообразующих пород Северного полушария. Древние славяне верили, что это дерево священное, приписывали ему чудодейственную силу и посвящали его богу грома и молнии Перуну. </a:t>
            </a:r>
            <a:endParaRPr lang="ru-RU" sz="2800" dirty="0">
              <a:latin typeface="Liberation Serif" pitchFamily="18" charset="0"/>
            </a:endParaRPr>
          </a:p>
        </p:txBody>
      </p:sp>
      <p:sp>
        <p:nvSpPr>
          <p:cNvPr id="4" name="TextBox 3"/>
          <p:cNvSpPr txBox="1"/>
          <p:nvPr/>
        </p:nvSpPr>
        <p:spPr>
          <a:xfrm>
            <a:off x="6876256" y="188640"/>
            <a:ext cx="976819" cy="830997"/>
          </a:xfrm>
          <a:prstGeom prst="rect">
            <a:avLst/>
          </a:prstGeom>
          <a:noFill/>
        </p:spPr>
        <p:txBody>
          <a:bodyPr wrap="square" rtlCol="0">
            <a:spAutoFit/>
          </a:bodyPr>
          <a:lstStyle/>
          <a:p>
            <a:r>
              <a:rPr lang="ru-RU" sz="4800" b="1" dirty="0" smtClean="0">
                <a:latin typeface="Liberation Serif" pitchFamily="18" charset="0"/>
              </a:rPr>
              <a:t>10</a:t>
            </a:r>
            <a:endParaRPr lang="ru-RU" sz="4800" b="1" dirty="0">
              <a:latin typeface="Liberation Serif" pitchFamily="18" charset="0"/>
            </a:endParaRPr>
          </a:p>
        </p:txBody>
      </p:sp>
      <p:pic>
        <p:nvPicPr>
          <p:cNvPr id="5"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211960" y="4553744"/>
            <a:ext cx="4932040" cy="2304256"/>
          </a:xfrm>
          <a:prstGeom prst="rect">
            <a:avLst/>
          </a:prstGeom>
          <a:noFill/>
        </p:spPr>
      </p:pic>
      <p:sp>
        <p:nvSpPr>
          <p:cNvPr id="6" name="Прямоугольник 5"/>
          <p:cNvSpPr/>
          <p:nvPr/>
        </p:nvSpPr>
        <p:spPr>
          <a:xfrm>
            <a:off x="6300192" y="4725144"/>
            <a:ext cx="877163" cy="584775"/>
          </a:xfrm>
          <a:prstGeom prst="rect">
            <a:avLst/>
          </a:prstGeom>
        </p:spPr>
        <p:txBody>
          <a:bodyPr wrap="none">
            <a:spAutoFit/>
          </a:bodyPr>
          <a:lstStyle/>
          <a:p>
            <a:r>
              <a:rPr lang="ru-RU" sz="3200" b="1" dirty="0" smtClean="0">
                <a:latin typeface="Liberation Serif" pitchFamily="18" charset="0"/>
              </a:rPr>
              <a:t>Дуб</a:t>
            </a:r>
            <a:endParaRPr lang="ru-RU" sz="3200" u="sng" dirty="0">
              <a:latin typeface="Liberation Serif" pitchFamily="18" charset="0"/>
            </a:endParaRPr>
          </a:p>
        </p:txBody>
      </p:sp>
      <p:pic>
        <p:nvPicPr>
          <p:cNvPr id="8" name="Рисунок 7" descr="pranie-rastenia.jpg"/>
          <p:cNvPicPr>
            <a:picLocks noChangeAspect="1"/>
          </p:cNvPicPr>
          <p:nvPr/>
        </p:nvPicPr>
        <p:blipFill>
          <a:blip r:embed="rId4" cstate="print"/>
          <a:srcRect t="-460" r="64962" b="68014"/>
          <a:stretch>
            <a:fillRect/>
          </a:stretch>
        </p:blipFill>
        <p:spPr>
          <a:xfrm>
            <a:off x="7668344" y="0"/>
            <a:ext cx="1475656" cy="1015534"/>
          </a:xfrm>
          <a:prstGeom prst="rect">
            <a:avLst/>
          </a:prstGeom>
        </p:spPr>
      </p:pic>
      <p:pic>
        <p:nvPicPr>
          <p:cNvPr id="11266" name="Picture 2" descr="https://sady-msk.ru/upload/iblock/785/7852c2d3d31955a3f42a07d158350937.jpg"/>
          <p:cNvPicPr>
            <a:picLocks noChangeAspect="1" noChangeArrowheads="1"/>
          </p:cNvPicPr>
          <p:nvPr/>
        </p:nvPicPr>
        <p:blipFill>
          <a:blip r:embed="rId5" cstate="print"/>
          <a:srcRect/>
          <a:stretch>
            <a:fillRect/>
          </a:stretch>
        </p:blipFill>
        <p:spPr bwMode="auto">
          <a:xfrm>
            <a:off x="323528" y="4221088"/>
            <a:ext cx="3707120" cy="2376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blinds(horizontal)">
                                      <p:cBhvr>
                                        <p:cTn id="10"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07088" cy="634082"/>
          </a:xfrm>
        </p:spPr>
        <p:txBody>
          <a:bodyPr>
            <a:noAutofit/>
          </a:bodyPr>
          <a:lstStyle/>
          <a:p>
            <a:pPr algn="l"/>
            <a:r>
              <a:rPr lang="ru-RU" sz="3600" b="1" dirty="0" smtClean="0">
                <a:latin typeface="Liberation Serif" pitchFamily="18" charset="0"/>
              </a:rPr>
              <a:t>Деревья. Кустарники. Травы</a:t>
            </a:r>
            <a:endParaRPr lang="ru-RU" sz="3600" dirty="0">
              <a:latin typeface="Liberation Serif" pitchFamily="18" charset="0"/>
            </a:endParaRPr>
          </a:p>
        </p:txBody>
      </p:sp>
      <p:sp>
        <p:nvSpPr>
          <p:cNvPr id="3" name="Содержимое 2"/>
          <p:cNvSpPr>
            <a:spLocks noGrp="1"/>
          </p:cNvSpPr>
          <p:nvPr>
            <p:ph idx="1"/>
          </p:nvPr>
        </p:nvSpPr>
        <p:spPr>
          <a:xfrm>
            <a:off x="179512" y="980728"/>
            <a:ext cx="8964488" cy="2692896"/>
          </a:xfrm>
        </p:spPr>
        <p:txBody>
          <a:bodyPr>
            <a:noAutofit/>
          </a:bodyPr>
          <a:lstStyle/>
          <a:p>
            <a:pPr algn="ctr">
              <a:buNone/>
            </a:pPr>
            <a:r>
              <a:rPr lang="ru-RU" dirty="0" smtClean="0">
                <a:latin typeface="Liberation Serif" pitchFamily="18" charset="0"/>
              </a:rPr>
              <a:t>Лечит она, говорят, от 99 болезней. А чаще ее пьют от болей в желудке. На листочках пятнышки прозрачные, будто листья - то продырявленные иголочкой. Наделила народная молва страшной силой эту травку: будто она всякое зверье убивает. И верно, иная скотина поест ее и занеможет.</a:t>
            </a:r>
            <a:endParaRPr lang="ru-RU" dirty="0">
              <a:latin typeface="Liberation Serif" pitchFamily="18" charset="0"/>
            </a:endParaRPr>
          </a:p>
        </p:txBody>
      </p:sp>
      <p:pic>
        <p:nvPicPr>
          <p:cNvPr id="5"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211960" y="4553744"/>
            <a:ext cx="4932040" cy="2304256"/>
          </a:xfrm>
          <a:prstGeom prst="rect">
            <a:avLst/>
          </a:prstGeom>
          <a:noFill/>
        </p:spPr>
      </p:pic>
      <p:sp>
        <p:nvSpPr>
          <p:cNvPr id="6" name="Прямоугольник 5"/>
          <p:cNvSpPr/>
          <p:nvPr/>
        </p:nvSpPr>
        <p:spPr>
          <a:xfrm>
            <a:off x="5076056" y="4653136"/>
            <a:ext cx="3240360" cy="584775"/>
          </a:xfrm>
          <a:prstGeom prst="rect">
            <a:avLst/>
          </a:prstGeom>
        </p:spPr>
        <p:txBody>
          <a:bodyPr wrap="square">
            <a:spAutoFit/>
          </a:bodyPr>
          <a:lstStyle/>
          <a:p>
            <a:pPr algn="ctr"/>
            <a:r>
              <a:rPr lang="ru-RU" sz="3200" b="1" dirty="0" smtClean="0">
                <a:latin typeface="Liberation Serif" pitchFamily="18" charset="0"/>
              </a:rPr>
              <a:t>Зверобой</a:t>
            </a:r>
            <a:endParaRPr lang="ru-RU" sz="3200" u="sng" dirty="0">
              <a:latin typeface="Liberation Serif" pitchFamily="18" charset="0"/>
            </a:endParaRPr>
          </a:p>
        </p:txBody>
      </p:sp>
      <p:sp>
        <p:nvSpPr>
          <p:cNvPr id="8" name="TextBox 7"/>
          <p:cNvSpPr txBox="1"/>
          <p:nvPr/>
        </p:nvSpPr>
        <p:spPr>
          <a:xfrm>
            <a:off x="7092280" y="188640"/>
            <a:ext cx="976819" cy="830997"/>
          </a:xfrm>
          <a:prstGeom prst="rect">
            <a:avLst/>
          </a:prstGeom>
          <a:noFill/>
        </p:spPr>
        <p:txBody>
          <a:bodyPr wrap="square" rtlCol="0">
            <a:spAutoFit/>
          </a:bodyPr>
          <a:lstStyle/>
          <a:p>
            <a:r>
              <a:rPr lang="ru-RU" sz="4800" b="1" dirty="0" smtClean="0">
                <a:latin typeface="Liberation Serif" pitchFamily="18" charset="0"/>
              </a:rPr>
              <a:t>20</a:t>
            </a:r>
            <a:endParaRPr lang="ru-RU" sz="4800" b="1" dirty="0">
              <a:latin typeface="Liberation Serif" pitchFamily="18" charset="0"/>
            </a:endParaRPr>
          </a:p>
        </p:txBody>
      </p:sp>
      <p:pic>
        <p:nvPicPr>
          <p:cNvPr id="9" name="Рисунок 8" descr="pranie-rastenia.jpg">
            <a:hlinkClick r:id="rId4" action="ppaction://hlinksldjump"/>
          </p:cNvPr>
          <p:cNvPicPr>
            <a:picLocks noChangeAspect="1"/>
          </p:cNvPicPr>
          <p:nvPr/>
        </p:nvPicPr>
        <p:blipFill>
          <a:blip r:embed="rId5" cstate="print"/>
          <a:srcRect l="65750" b="66954"/>
          <a:stretch>
            <a:fillRect/>
          </a:stretch>
        </p:blipFill>
        <p:spPr>
          <a:xfrm>
            <a:off x="7776217" y="0"/>
            <a:ext cx="1367783" cy="980727"/>
          </a:xfrm>
          <a:prstGeom prst="rect">
            <a:avLst/>
          </a:prstGeom>
        </p:spPr>
      </p:pic>
      <p:pic>
        <p:nvPicPr>
          <p:cNvPr id="10242" name="Picture 2" descr="https://im0-tub-ru.yandex.net/i?id=37b9ede5afcba3a52993ebd6ab66e7c9-l&amp;n=13"/>
          <p:cNvPicPr>
            <a:picLocks noChangeAspect="1" noChangeArrowheads="1"/>
          </p:cNvPicPr>
          <p:nvPr/>
        </p:nvPicPr>
        <p:blipFill>
          <a:blip r:embed="rId6" cstate="print"/>
          <a:srcRect/>
          <a:stretch>
            <a:fillRect/>
          </a:stretch>
        </p:blipFill>
        <p:spPr bwMode="auto">
          <a:xfrm>
            <a:off x="539552" y="4509120"/>
            <a:ext cx="3113659" cy="21328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blinds(horizontal)">
                                      <p:cBhvr>
                                        <p:cTn id="10"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07088" cy="634082"/>
          </a:xfrm>
        </p:spPr>
        <p:txBody>
          <a:bodyPr>
            <a:noAutofit/>
          </a:bodyPr>
          <a:lstStyle/>
          <a:p>
            <a:pPr algn="l"/>
            <a:r>
              <a:rPr lang="ru-RU" sz="3600" b="1" dirty="0" smtClean="0">
                <a:latin typeface="Liberation Serif" pitchFamily="18" charset="0"/>
              </a:rPr>
              <a:t>Деревья. Кустарники. Травы</a:t>
            </a:r>
            <a:endParaRPr lang="ru-RU" sz="3600" dirty="0">
              <a:latin typeface="Liberation Serif" pitchFamily="18" charset="0"/>
            </a:endParaRPr>
          </a:p>
        </p:txBody>
      </p:sp>
      <p:sp>
        <p:nvSpPr>
          <p:cNvPr id="3" name="Содержимое 2"/>
          <p:cNvSpPr>
            <a:spLocks noGrp="1"/>
          </p:cNvSpPr>
          <p:nvPr>
            <p:ph idx="1"/>
          </p:nvPr>
        </p:nvSpPr>
        <p:spPr>
          <a:xfrm>
            <a:off x="467544" y="1124744"/>
            <a:ext cx="8229600" cy="4525963"/>
          </a:xfrm>
        </p:spPr>
        <p:txBody>
          <a:bodyPr>
            <a:normAutofit/>
          </a:bodyPr>
          <a:lstStyle/>
          <a:p>
            <a:pPr algn="ctr">
              <a:buNone/>
            </a:pPr>
            <a:r>
              <a:rPr lang="ru-RU" sz="2800" dirty="0" smtClean="0">
                <a:latin typeface="Liberation Serif" pitchFamily="18" charset="0"/>
              </a:rPr>
              <a:t>Русский пейзаж трудно представить себе без этого дерева. Его плоды обладают дезинфицирующим свойством. Вода приобретает приятный вкус и не портится долго, если в нее бросить ветку этого растения. Больному человеку достаточно побывать под его тенью, чтобы ушла боль. Плоды – любимый корм для многих лесных зверей и птиц</a:t>
            </a:r>
            <a:endParaRPr lang="ru-RU" sz="2800" dirty="0">
              <a:latin typeface="Liberation Serif" pitchFamily="18" charset="0"/>
            </a:endParaRPr>
          </a:p>
        </p:txBody>
      </p:sp>
      <p:sp>
        <p:nvSpPr>
          <p:cNvPr id="4" name="TextBox 3"/>
          <p:cNvSpPr txBox="1"/>
          <p:nvPr/>
        </p:nvSpPr>
        <p:spPr>
          <a:xfrm>
            <a:off x="6876256" y="188640"/>
            <a:ext cx="976819" cy="830997"/>
          </a:xfrm>
          <a:prstGeom prst="rect">
            <a:avLst/>
          </a:prstGeom>
          <a:noFill/>
        </p:spPr>
        <p:txBody>
          <a:bodyPr wrap="square" rtlCol="0">
            <a:spAutoFit/>
          </a:bodyPr>
          <a:lstStyle/>
          <a:p>
            <a:r>
              <a:rPr lang="ru-RU" sz="4800" b="1" dirty="0" smtClean="0">
                <a:latin typeface="Liberation Serif" pitchFamily="18" charset="0"/>
              </a:rPr>
              <a:t>30</a:t>
            </a:r>
            <a:endParaRPr lang="ru-RU" sz="4800" b="1" dirty="0">
              <a:latin typeface="Liberation Serif" pitchFamily="18" charset="0"/>
            </a:endParaRPr>
          </a:p>
        </p:txBody>
      </p:sp>
      <p:pic>
        <p:nvPicPr>
          <p:cNvPr id="5"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211960" y="4553744"/>
            <a:ext cx="4932040" cy="2304256"/>
          </a:xfrm>
          <a:prstGeom prst="rect">
            <a:avLst/>
          </a:prstGeom>
          <a:noFill/>
        </p:spPr>
      </p:pic>
      <p:sp>
        <p:nvSpPr>
          <p:cNvPr id="6" name="Прямоугольник 5"/>
          <p:cNvSpPr/>
          <p:nvPr/>
        </p:nvSpPr>
        <p:spPr>
          <a:xfrm>
            <a:off x="6084168" y="4725144"/>
            <a:ext cx="1542410" cy="584775"/>
          </a:xfrm>
          <a:prstGeom prst="rect">
            <a:avLst/>
          </a:prstGeom>
        </p:spPr>
        <p:txBody>
          <a:bodyPr wrap="none">
            <a:spAutoFit/>
          </a:bodyPr>
          <a:lstStyle/>
          <a:p>
            <a:r>
              <a:rPr lang="ru-RU" sz="3200" b="1" dirty="0" smtClean="0">
                <a:latin typeface="Liberation Serif" pitchFamily="18" charset="0"/>
              </a:rPr>
              <a:t>Рябина</a:t>
            </a:r>
            <a:endParaRPr lang="ru-RU" sz="3200" u="sng" dirty="0">
              <a:latin typeface="Liberation Serif" pitchFamily="18" charset="0"/>
            </a:endParaRPr>
          </a:p>
        </p:txBody>
      </p:sp>
      <p:pic>
        <p:nvPicPr>
          <p:cNvPr id="8" name="Рисунок 7" descr="pranie-rastenia.jpg"/>
          <p:cNvPicPr>
            <a:picLocks noChangeAspect="1"/>
          </p:cNvPicPr>
          <p:nvPr/>
        </p:nvPicPr>
        <p:blipFill>
          <a:blip r:embed="rId4" cstate="print"/>
          <a:srcRect t="70133" r="68900"/>
          <a:stretch>
            <a:fillRect/>
          </a:stretch>
        </p:blipFill>
        <p:spPr>
          <a:xfrm>
            <a:off x="7668918" y="0"/>
            <a:ext cx="1475081" cy="1052736"/>
          </a:xfrm>
          <a:prstGeom prst="rect">
            <a:avLst/>
          </a:prstGeom>
        </p:spPr>
      </p:pic>
      <p:pic>
        <p:nvPicPr>
          <p:cNvPr id="9218" name="Picture 2" descr="https://im0-tub-ru.yandex.net/i?id=09c5e24ea75bca87166d85d89166b3eb-l&amp;n=13"/>
          <p:cNvPicPr>
            <a:picLocks noChangeAspect="1" noChangeArrowheads="1"/>
          </p:cNvPicPr>
          <p:nvPr/>
        </p:nvPicPr>
        <p:blipFill>
          <a:blip r:embed="rId5" cstate="print"/>
          <a:srcRect/>
          <a:stretch>
            <a:fillRect/>
          </a:stretch>
        </p:blipFill>
        <p:spPr bwMode="auto">
          <a:xfrm>
            <a:off x="323528" y="4221088"/>
            <a:ext cx="3605472" cy="24036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blinds(horizontal)">
                                      <p:cBhvr>
                                        <p:cTn id="1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7410" name="Picture 2" descr="https://cloud.prezentacii.org/19/03/135024/images/screen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07088" cy="634082"/>
          </a:xfrm>
        </p:spPr>
        <p:txBody>
          <a:bodyPr>
            <a:noAutofit/>
          </a:bodyPr>
          <a:lstStyle/>
          <a:p>
            <a:pPr algn="l"/>
            <a:r>
              <a:rPr lang="ru-RU" sz="3600" b="1" dirty="0" smtClean="0">
                <a:latin typeface="Liberation Serif" pitchFamily="18" charset="0"/>
              </a:rPr>
              <a:t>Деревья. Кустарники. Травы</a:t>
            </a:r>
            <a:endParaRPr lang="ru-RU" sz="3600" dirty="0">
              <a:latin typeface="Liberation Serif" pitchFamily="18" charset="0"/>
            </a:endParaRPr>
          </a:p>
        </p:txBody>
      </p:sp>
      <p:sp>
        <p:nvSpPr>
          <p:cNvPr id="3" name="Содержимое 2"/>
          <p:cNvSpPr>
            <a:spLocks noGrp="1"/>
          </p:cNvSpPr>
          <p:nvPr>
            <p:ph idx="1"/>
          </p:nvPr>
        </p:nvSpPr>
        <p:spPr>
          <a:xfrm>
            <a:off x="457200" y="1600201"/>
            <a:ext cx="8229600" cy="1684784"/>
          </a:xfrm>
        </p:spPr>
        <p:txBody>
          <a:bodyPr/>
          <a:lstStyle/>
          <a:p>
            <a:pPr algn="ctr">
              <a:buNone/>
            </a:pPr>
            <a:r>
              <a:rPr lang="ru-RU" dirty="0" smtClean="0">
                <a:latin typeface="Liberation Serif" pitchFamily="18" charset="0"/>
              </a:rPr>
              <a:t>«Амурский медонос», в народной медицине цветы являются популярным потогонным средством</a:t>
            </a:r>
            <a:endParaRPr lang="ru-RU" dirty="0">
              <a:latin typeface="Liberation Serif" pitchFamily="18" charset="0"/>
            </a:endParaRPr>
          </a:p>
        </p:txBody>
      </p:sp>
      <p:sp>
        <p:nvSpPr>
          <p:cNvPr id="4" name="TextBox 3"/>
          <p:cNvSpPr txBox="1"/>
          <p:nvPr/>
        </p:nvSpPr>
        <p:spPr>
          <a:xfrm>
            <a:off x="6876256" y="188640"/>
            <a:ext cx="976819" cy="830997"/>
          </a:xfrm>
          <a:prstGeom prst="rect">
            <a:avLst/>
          </a:prstGeom>
          <a:noFill/>
        </p:spPr>
        <p:txBody>
          <a:bodyPr wrap="square" rtlCol="0">
            <a:spAutoFit/>
          </a:bodyPr>
          <a:lstStyle/>
          <a:p>
            <a:r>
              <a:rPr lang="ru-RU" sz="4800" b="1" dirty="0" smtClean="0">
                <a:latin typeface="Liberation Serif" pitchFamily="18" charset="0"/>
              </a:rPr>
              <a:t>40</a:t>
            </a:r>
            <a:endParaRPr lang="ru-RU" sz="4800" b="1" dirty="0">
              <a:latin typeface="Liberation Serif" pitchFamily="18" charset="0"/>
            </a:endParaRPr>
          </a:p>
        </p:txBody>
      </p:sp>
      <p:pic>
        <p:nvPicPr>
          <p:cNvPr id="5"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211960" y="4553744"/>
            <a:ext cx="4932040" cy="2304256"/>
          </a:xfrm>
          <a:prstGeom prst="rect">
            <a:avLst/>
          </a:prstGeom>
          <a:noFill/>
        </p:spPr>
      </p:pic>
      <p:sp>
        <p:nvSpPr>
          <p:cNvPr id="6" name="Прямоугольник 5"/>
          <p:cNvSpPr/>
          <p:nvPr/>
        </p:nvSpPr>
        <p:spPr>
          <a:xfrm>
            <a:off x="6156176" y="4725144"/>
            <a:ext cx="1170513" cy="584775"/>
          </a:xfrm>
          <a:prstGeom prst="rect">
            <a:avLst/>
          </a:prstGeom>
        </p:spPr>
        <p:txBody>
          <a:bodyPr wrap="none">
            <a:spAutoFit/>
          </a:bodyPr>
          <a:lstStyle/>
          <a:p>
            <a:r>
              <a:rPr lang="ru-RU" sz="3200" b="1" dirty="0" smtClean="0">
                <a:latin typeface="Liberation Serif" pitchFamily="18" charset="0"/>
              </a:rPr>
              <a:t>Липа</a:t>
            </a:r>
            <a:endParaRPr lang="ru-RU" sz="3200" u="sng" dirty="0">
              <a:latin typeface="Liberation Serif" pitchFamily="18" charset="0"/>
            </a:endParaRPr>
          </a:p>
        </p:txBody>
      </p:sp>
      <p:pic>
        <p:nvPicPr>
          <p:cNvPr id="8" name="Рисунок 7" descr="pranie-rastenia.jpg"/>
          <p:cNvPicPr>
            <a:picLocks noChangeAspect="1"/>
          </p:cNvPicPr>
          <p:nvPr/>
        </p:nvPicPr>
        <p:blipFill>
          <a:blip r:embed="rId4" cstate="print"/>
          <a:srcRect l="38188" t="-460" r="32675" b="66954"/>
          <a:stretch>
            <a:fillRect/>
          </a:stretch>
        </p:blipFill>
        <p:spPr>
          <a:xfrm>
            <a:off x="7827873" y="-1"/>
            <a:ext cx="1316128" cy="1124745"/>
          </a:xfrm>
          <a:prstGeom prst="rect">
            <a:avLst/>
          </a:prstGeom>
        </p:spPr>
      </p:pic>
      <p:pic>
        <p:nvPicPr>
          <p:cNvPr id="9" name="Рисунок 8" descr="image.jpeg"/>
          <p:cNvPicPr>
            <a:picLocks noChangeAspect="1"/>
          </p:cNvPicPr>
          <p:nvPr/>
        </p:nvPicPr>
        <p:blipFill>
          <a:blip r:embed="rId5" cstate="print"/>
          <a:stretch>
            <a:fillRect/>
          </a:stretch>
        </p:blipFill>
        <p:spPr>
          <a:xfrm>
            <a:off x="179512" y="3384579"/>
            <a:ext cx="4104456" cy="30803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6707088" cy="634082"/>
          </a:xfrm>
        </p:spPr>
        <p:txBody>
          <a:bodyPr>
            <a:noAutofit/>
          </a:bodyPr>
          <a:lstStyle/>
          <a:p>
            <a:pPr algn="l"/>
            <a:r>
              <a:rPr lang="ru-RU" sz="3600" b="1" dirty="0" smtClean="0">
                <a:latin typeface="Liberation Serif" pitchFamily="18" charset="0"/>
              </a:rPr>
              <a:t>Деревья. Кустарники. Травы</a:t>
            </a:r>
            <a:endParaRPr lang="ru-RU" sz="3600" dirty="0">
              <a:latin typeface="Liberation Serif" pitchFamily="18" charset="0"/>
            </a:endParaRPr>
          </a:p>
        </p:txBody>
      </p:sp>
      <p:sp>
        <p:nvSpPr>
          <p:cNvPr id="3" name="Содержимое 2"/>
          <p:cNvSpPr>
            <a:spLocks noGrp="1"/>
          </p:cNvSpPr>
          <p:nvPr>
            <p:ph idx="1"/>
          </p:nvPr>
        </p:nvSpPr>
        <p:spPr>
          <a:xfrm>
            <a:off x="457200" y="1600201"/>
            <a:ext cx="8229600" cy="2332856"/>
          </a:xfrm>
        </p:spPr>
        <p:txBody>
          <a:bodyPr>
            <a:normAutofit/>
          </a:bodyPr>
          <a:lstStyle/>
          <a:p>
            <a:pPr algn="ctr">
              <a:buNone/>
            </a:pPr>
            <a:r>
              <a:rPr lang="ru-RU" sz="2800" dirty="0" smtClean="0">
                <a:latin typeface="Liberation Serif" pitchFamily="18" charset="0"/>
              </a:rPr>
              <a:t>Плодами этого древесного растения не стоит злоупотреблять. Количество больше стакана свежих ягод, если их съесть за один раз вызывает резкое падение артериального давления и нарушение ритма сердечных сокращений</a:t>
            </a:r>
            <a:endParaRPr lang="ru-RU" sz="2800" dirty="0">
              <a:latin typeface="Liberation Serif" pitchFamily="18" charset="0"/>
            </a:endParaRPr>
          </a:p>
        </p:txBody>
      </p:sp>
      <p:sp>
        <p:nvSpPr>
          <p:cNvPr id="4" name="TextBox 3"/>
          <p:cNvSpPr txBox="1"/>
          <p:nvPr/>
        </p:nvSpPr>
        <p:spPr>
          <a:xfrm>
            <a:off x="6876256" y="188640"/>
            <a:ext cx="976819" cy="830997"/>
          </a:xfrm>
          <a:prstGeom prst="rect">
            <a:avLst/>
          </a:prstGeom>
          <a:noFill/>
        </p:spPr>
        <p:txBody>
          <a:bodyPr wrap="square" rtlCol="0">
            <a:spAutoFit/>
          </a:bodyPr>
          <a:lstStyle/>
          <a:p>
            <a:r>
              <a:rPr lang="ru-RU" sz="4800" b="1" dirty="0" smtClean="0">
                <a:latin typeface="Liberation Serif" pitchFamily="18" charset="0"/>
              </a:rPr>
              <a:t>50</a:t>
            </a:r>
            <a:endParaRPr lang="ru-RU" sz="4800" b="1" dirty="0">
              <a:latin typeface="Liberation Serif" pitchFamily="18" charset="0"/>
            </a:endParaRPr>
          </a:p>
        </p:txBody>
      </p:sp>
      <p:pic>
        <p:nvPicPr>
          <p:cNvPr id="5"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211960" y="4553744"/>
            <a:ext cx="4932040" cy="2304256"/>
          </a:xfrm>
          <a:prstGeom prst="rect">
            <a:avLst/>
          </a:prstGeom>
          <a:noFill/>
        </p:spPr>
      </p:pic>
      <p:sp>
        <p:nvSpPr>
          <p:cNvPr id="6" name="Прямоугольник 5"/>
          <p:cNvSpPr/>
          <p:nvPr/>
        </p:nvSpPr>
        <p:spPr>
          <a:xfrm>
            <a:off x="5436096" y="4725144"/>
            <a:ext cx="2489784" cy="584775"/>
          </a:xfrm>
          <a:prstGeom prst="rect">
            <a:avLst/>
          </a:prstGeom>
        </p:spPr>
        <p:txBody>
          <a:bodyPr wrap="none">
            <a:spAutoFit/>
          </a:bodyPr>
          <a:lstStyle/>
          <a:p>
            <a:r>
              <a:rPr lang="ru-RU" sz="3200" b="1" dirty="0" smtClean="0">
                <a:latin typeface="Liberation Serif" pitchFamily="18" charset="0"/>
              </a:rPr>
              <a:t>Боярышник</a:t>
            </a:r>
            <a:endParaRPr lang="ru-RU" sz="3200" u="sng" dirty="0">
              <a:latin typeface="Liberation Serif" pitchFamily="18" charset="0"/>
            </a:endParaRPr>
          </a:p>
        </p:txBody>
      </p:sp>
      <p:pic>
        <p:nvPicPr>
          <p:cNvPr id="7" name="Рисунок 6" descr="pranie-rastenia.jpg"/>
          <p:cNvPicPr>
            <a:picLocks noChangeAspect="1"/>
          </p:cNvPicPr>
          <p:nvPr/>
        </p:nvPicPr>
        <p:blipFill>
          <a:blip r:embed="rId4" cstate="print"/>
          <a:srcRect l="59239" t="62773"/>
          <a:stretch>
            <a:fillRect/>
          </a:stretch>
        </p:blipFill>
        <p:spPr>
          <a:xfrm>
            <a:off x="7658702" y="0"/>
            <a:ext cx="1485298" cy="1008112"/>
          </a:xfrm>
          <a:prstGeom prst="rect">
            <a:avLst/>
          </a:prstGeom>
        </p:spPr>
      </p:pic>
      <p:pic>
        <p:nvPicPr>
          <p:cNvPr id="7170" name="Picture 2" descr="https://tunnel.ru/media/images/2018-12/post/124896/cratae.jpg"/>
          <p:cNvPicPr>
            <a:picLocks noChangeAspect="1" noChangeArrowheads="1"/>
          </p:cNvPicPr>
          <p:nvPr/>
        </p:nvPicPr>
        <p:blipFill>
          <a:blip r:embed="rId5" cstate="print"/>
          <a:srcRect/>
          <a:stretch>
            <a:fillRect/>
          </a:stretch>
        </p:blipFill>
        <p:spPr bwMode="auto">
          <a:xfrm>
            <a:off x="251520" y="3957059"/>
            <a:ext cx="3960440" cy="26402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linds(horizont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54960" cy="850106"/>
          </a:xfrm>
        </p:spPr>
        <p:txBody>
          <a:bodyPr>
            <a:normAutofit/>
          </a:bodyPr>
          <a:lstStyle/>
          <a:p>
            <a:r>
              <a:rPr lang="ru-RU" b="1" dirty="0" smtClean="0"/>
              <a:t>Ягодники целители</a:t>
            </a:r>
            <a:endParaRPr lang="ru-RU" dirty="0"/>
          </a:p>
        </p:txBody>
      </p:sp>
      <p:sp>
        <p:nvSpPr>
          <p:cNvPr id="3" name="Содержимое 2"/>
          <p:cNvSpPr>
            <a:spLocks noGrp="1"/>
          </p:cNvSpPr>
          <p:nvPr>
            <p:ph idx="1"/>
          </p:nvPr>
        </p:nvSpPr>
        <p:spPr>
          <a:xfrm>
            <a:off x="467544" y="1124744"/>
            <a:ext cx="8229600" cy="4525963"/>
          </a:xfrm>
        </p:spPr>
        <p:txBody>
          <a:bodyPr>
            <a:normAutofit/>
          </a:bodyPr>
          <a:lstStyle/>
          <a:p>
            <a:pPr algn="ctr">
              <a:buNone/>
            </a:pPr>
            <a:r>
              <a:rPr lang="ru-RU" sz="2800" dirty="0" smtClean="0">
                <a:latin typeface="Liberation Serif" pitchFamily="18" charset="0"/>
              </a:rPr>
              <a:t>Название это растение получило от племени берберов  за цвет его ягод и за темно-зеленые листья, превращающиеся в колючки. Во время цветения запах напоминает запах «задохнувшейся половой тряпки». Плоды обладают успокаивающим действием, снижают давление, их рекомендуют как средство, возбуждающее аппетит и как профилактическое против заболеваний ЖКТ</a:t>
            </a:r>
            <a:endParaRPr lang="ru-RU" sz="2800" dirty="0">
              <a:latin typeface="Liberation Serif" pitchFamily="18" charset="0"/>
            </a:endParaRPr>
          </a:p>
        </p:txBody>
      </p:sp>
      <p:sp>
        <p:nvSpPr>
          <p:cNvPr id="4" name="TextBox 3"/>
          <p:cNvSpPr txBox="1"/>
          <p:nvPr/>
        </p:nvSpPr>
        <p:spPr>
          <a:xfrm>
            <a:off x="6012160" y="260648"/>
            <a:ext cx="976819" cy="830997"/>
          </a:xfrm>
          <a:prstGeom prst="rect">
            <a:avLst/>
          </a:prstGeom>
          <a:noFill/>
        </p:spPr>
        <p:txBody>
          <a:bodyPr wrap="square" rtlCol="0">
            <a:spAutoFit/>
          </a:bodyPr>
          <a:lstStyle/>
          <a:p>
            <a:r>
              <a:rPr lang="ru-RU" sz="4800" b="1" dirty="0" smtClean="0">
                <a:latin typeface="Liberation Serif" pitchFamily="18" charset="0"/>
              </a:rPr>
              <a:t>10</a:t>
            </a:r>
            <a:endParaRPr lang="ru-RU" sz="4800" b="1" dirty="0">
              <a:latin typeface="Liberation Serif" pitchFamily="18" charset="0"/>
            </a:endParaRPr>
          </a:p>
        </p:txBody>
      </p:sp>
      <p:sp>
        <p:nvSpPr>
          <p:cNvPr id="6" name="Прямоугольник 5"/>
          <p:cNvSpPr/>
          <p:nvPr/>
        </p:nvSpPr>
        <p:spPr>
          <a:xfrm>
            <a:off x="5796136" y="5157192"/>
            <a:ext cx="1946367" cy="584775"/>
          </a:xfrm>
          <a:prstGeom prst="rect">
            <a:avLst/>
          </a:prstGeom>
        </p:spPr>
        <p:txBody>
          <a:bodyPr wrap="none">
            <a:spAutoFit/>
          </a:bodyPr>
          <a:lstStyle/>
          <a:p>
            <a:r>
              <a:rPr lang="ru-RU" sz="3200" b="1" dirty="0" smtClean="0">
                <a:latin typeface="Liberation Serif" pitchFamily="18" charset="0"/>
              </a:rPr>
              <a:t>Барбарис</a:t>
            </a:r>
            <a:endParaRPr lang="ru-RU" sz="3200" u="sng" dirty="0">
              <a:latin typeface="Liberation Serif" pitchFamily="18" charset="0"/>
            </a:endParaRPr>
          </a:p>
        </p:txBody>
      </p:sp>
      <p:pic>
        <p:nvPicPr>
          <p:cNvPr id="7"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211960" y="4797152"/>
            <a:ext cx="4932040" cy="2304256"/>
          </a:xfrm>
          <a:prstGeom prst="rect">
            <a:avLst/>
          </a:prstGeom>
          <a:noFill/>
        </p:spPr>
      </p:pic>
      <p:pic>
        <p:nvPicPr>
          <p:cNvPr id="8" name="Рисунок 7" descr="pranie-rastenia.jpg"/>
          <p:cNvPicPr>
            <a:picLocks noChangeAspect="1"/>
          </p:cNvPicPr>
          <p:nvPr/>
        </p:nvPicPr>
        <p:blipFill>
          <a:blip r:embed="rId4" cstate="print"/>
          <a:srcRect t="-460" r="64962" b="68014"/>
          <a:stretch>
            <a:fillRect/>
          </a:stretch>
        </p:blipFill>
        <p:spPr>
          <a:xfrm>
            <a:off x="7668344" y="0"/>
            <a:ext cx="1475656" cy="1015534"/>
          </a:xfrm>
          <a:prstGeom prst="rect">
            <a:avLst/>
          </a:prstGeom>
        </p:spPr>
      </p:pic>
      <p:pic>
        <p:nvPicPr>
          <p:cNvPr id="9" name="Рисунок 8" descr="image (2).jpeg"/>
          <p:cNvPicPr>
            <a:picLocks noChangeAspect="1"/>
          </p:cNvPicPr>
          <p:nvPr/>
        </p:nvPicPr>
        <p:blipFill>
          <a:blip r:embed="rId5" cstate="print"/>
          <a:stretch>
            <a:fillRect/>
          </a:stretch>
        </p:blipFill>
        <p:spPr>
          <a:xfrm>
            <a:off x="0" y="4664398"/>
            <a:ext cx="3287554" cy="2193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54960" cy="850106"/>
          </a:xfrm>
        </p:spPr>
        <p:txBody>
          <a:bodyPr>
            <a:normAutofit/>
          </a:bodyPr>
          <a:lstStyle/>
          <a:p>
            <a:r>
              <a:rPr lang="ru-RU" b="1" dirty="0" smtClean="0"/>
              <a:t>Ягодники целители</a:t>
            </a:r>
            <a:endParaRPr lang="ru-RU" dirty="0"/>
          </a:p>
        </p:txBody>
      </p:sp>
      <p:sp>
        <p:nvSpPr>
          <p:cNvPr id="3" name="Содержимое 2"/>
          <p:cNvSpPr>
            <a:spLocks noGrp="1"/>
          </p:cNvSpPr>
          <p:nvPr>
            <p:ph idx="1"/>
          </p:nvPr>
        </p:nvSpPr>
        <p:spPr/>
        <p:txBody>
          <a:bodyPr>
            <a:normAutofit/>
          </a:bodyPr>
          <a:lstStyle/>
          <a:p>
            <a:pPr algn="ctr">
              <a:buNone/>
            </a:pPr>
            <a:r>
              <a:rPr lang="ru-RU" sz="2800" dirty="0" smtClean="0">
                <a:latin typeface="Liberation Serif" pitchFamily="18" charset="0"/>
              </a:rPr>
              <a:t>Целебные ягоды этого растения не следует подвергать термической обработке, так как дает сильный и неприятный запах. А молотые ягоды вместе с косточками рекомендуют принимать при заболеваниях сердца, ведь не зря костянка ягоды плоская в виде сердечка</a:t>
            </a:r>
            <a:endParaRPr lang="ru-RU" sz="2800" dirty="0">
              <a:latin typeface="Liberation Serif" pitchFamily="18" charset="0"/>
            </a:endParaRPr>
          </a:p>
        </p:txBody>
      </p:sp>
      <p:sp>
        <p:nvSpPr>
          <p:cNvPr id="4" name="TextBox 3"/>
          <p:cNvSpPr txBox="1"/>
          <p:nvPr/>
        </p:nvSpPr>
        <p:spPr>
          <a:xfrm>
            <a:off x="6012160" y="260648"/>
            <a:ext cx="976819" cy="830997"/>
          </a:xfrm>
          <a:prstGeom prst="rect">
            <a:avLst/>
          </a:prstGeom>
          <a:noFill/>
        </p:spPr>
        <p:txBody>
          <a:bodyPr wrap="square" rtlCol="0">
            <a:spAutoFit/>
          </a:bodyPr>
          <a:lstStyle/>
          <a:p>
            <a:r>
              <a:rPr lang="ru-RU" sz="4800" b="1" dirty="0" smtClean="0">
                <a:latin typeface="Liberation Serif" pitchFamily="18" charset="0"/>
              </a:rPr>
              <a:t>20</a:t>
            </a:r>
            <a:endParaRPr lang="ru-RU" sz="4800" b="1" dirty="0">
              <a:latin typeface="Liberation Serif" pitchFamily="18" charset="0"/>
            </a:endParaRPr>
          </a:p>
        </p:txBody>
      </p:sp>
      <p:sp>
        <p:nvSpPr>
          <p:cNvPr id="6" name="Прямоугольник 5"/>
          <p:cNvSpPr/>
          <p:nvPr/>
        </p:nvSpPr>
        <p:spPr>
          <a:xfrm>
            <a:off x="6300192" y="4797152"/>
            <a:ext cx="1598515" cy="584775"/>
          </a:xfrm>
          <a:prstGeom prst="rect">
            <a:avLst/>
          </a:prstGeom>
        </p:spPr>
        <p:txBody>
          <a:bodyPr wrap="none">
            <a:spAutoFit/>
          </a:bodyPr>
          <a:lstStyle/>
          <a:p>
            <a:r>
              <a:rPr lang="ru-RU" sz="3200" b="1" dirty="0" smtClean="0">
                <a:latin typeface="Liberation Serif" pitchFamily="18" charset="0"/>
              </a:rPr>
              <a:t>Калина</a:t>
            </a:r>
            <a:endParaRPr lang="ru-RU" sz="3200" u="sng" dirty="0">
              <a:latin typeface="Liberation Serif" pitchFamily="18" charset="0"/>
            </a:endParaRPr>
          </a:p>
        </p:txBody>
      </p:sp>
      <p:pic>
        <p:nvPicPr>
          <p:cNvPr id="7"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211960" y="4553744"/>
            <a:ext cx="4932040" cy="2304256"/>
          </a:xfrm>
          <a:prstGeom prst="rect">
            <a:avLst/>
          </a:prstGeom>
          <a:noFill/>
        </p:spPr>
      </p:pic>
      <p:pic>
        <p:nvPicPr>
          <p:cNvPr id="8" name="Рисунок 7" descr="pranie-rastenia.jpg">
            <a:hlinkClick r:id="rId4" action="ppaction://hlinksldjump"/>
          </p:cNvPr>
          <p:cNvPicPr>
            <a:picLocks noChangeAspect="1"/>
          </p:cNvPicPr>
          <p:nvPr/>
        </p:nvPicPr>
        <p:blipFill>
          <a:blip r:embed="rId5" cstate="print"/>
          <a:srcRect l="65750" b="66954"/>
          <a:stretch>
            <a:fillRect/>
          </a:stretch>
        </p:blipFill>
        <p:spPr>
          <a:xfrm>
            <a:off x="7776217" y="0"/>
            <a:ext cx="1367783" cy="980727"/>
          </a:xfrm>
          <a:prstGeom prst="rect">
            <a:avLst/>
          </a:prstGeom>
        </p:spPr>
      </p:pic>
      <p:pic>
        <p:nvPicPr>
          <p:cNvPr id="9" name="Рисунок 8" descr="image (1).jpeg"/>
          <p:cNvPicPr>
            <a:picLocks noChangeAspect="1"/>
          </p:cNvPicPr>
          <p:nvPr/>
        </p:nvPicPr>
        <p:blipFill>
          <a:blip r:embed="rId6" cstate="print"/>
          <a:stretch>
            <a:fillRect/>
          </a:stretch>
        </p:blipFill>
        <p:spPr>
          <a:xfrm>
            <a:off x="0" y="4224547"/>
            <a:ext cx="3960440" cy="263345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54960" cy="850106"/>
          </a:xfrm>
        </p:spPr>
        <p:txBody>
          <a:bodyPr>
            <a:normAutofit/>
          </a:bodyPr>
          <a:lstStyle/>
          <a:p>
            <a:r>
              <a:rPr lang="ru-RU" b="1" dirty="0" smtClean="0"/>
              <a:t>Ягодники целители</a:t>
            </a:r>
            <a:endParaRPr lang="ru-RU" dirty="0"/>
          </a:p>
        </p:txBody>
      </p:sp>
      <p:sp>
        <p:nvSpPr>
          <p:cNvPr id="3" name="Содержимое 2"/>
          <p:cNvSpPr>
            <a:spLocks noGrp="1"/>
          </p:cNvSpPr>
          <p:nvPr>
            <p:ph idx="1"/>
          </p:nvPr>
        </p:nvSpPr>
        <p:spPr/>
        <p:txBody>
          <a:bodyPr>
            <a:normAutofit/>
          </a:bodyPr>
          <a:lstStyle/>
          <a:p>
            <a:pPr algn="ctr">
              <a:buNone/>
            </a:pPr>
            <a:r>
              <a:rPr lang="ru-RU" sz="3600" dirty="0" smtClean="0">
                <a:latin typeface="Liberation Serif" pitchFamily="18" charset="0"/>
              </a:rPr>
              <a:t>Ягоды какого растения очень богаты витамином С?</a:t>
            </a:r>
            <a:endParaRPr lang="ru-RU" sz="3600" dirty="0">
              <a:latin typeface="Liberation Serif" pitchFamily="18" charset="0"/>
            </a:endParaRPr>
          </a:p>
        </p:txBody>
      </p:sp>
      <p:sp>
        <p:nvSpPr>
          <p:cNvPr id="4" name="TextBox 3"/>
          <p:cNvSpPr txBox="1"/>
          <p:nvPr/>
        </p:nvSpPr>
        <p:spPr>
          <a:xfrm>
            <a:off x="6012160" y="260648"/>
            <a:ext cx="976819" cy="830997"/>
          </a:xfrm>
          <a:prstGeom prst="rect">
            <a:avLst/>
          </a:prstGeom>
          <a:noFill/>
        </p:spPr>
        <p:txBody>
          <a:bodyPr wrap="square" rtlCol="0">
            <a:spAutoFit/>
          </a:bodyPr>
          <a:lstStyle/>
          <a:p>
            <a:r>
              <a:rPr lang="ru-RU" sz="4800" b="1" dirty="0" smtClean="0">
                <a:latin typeface="Liberation Serif" pitchFamily="18" charset="0"/>
              </a:rPr>
              <a:t>30</a:t>
            </a:r>
            <a:endParaRPr lang="ru-RU" sz="4800" b="1" dirty="0">
              <a:latin typeface="Liberation Serif" pitchFamily="18" charset="0"/>
            </a:endParaRPr>
          </a:p>
        </p:txBody>
      </p:sp>
      <p:sp>
        <p:nvSpPr>
          <p:cNvPr id="6" name="Прямоугольник 5"/>
          <p:cNvSpPr/>
          <p:nvPr/>
        </p:nvSpPr>
        <p:spPr>
          <a:xfrm>
            <a:off x="4932040" y="4581128"/>
            <a:ext cx="3651962" cy="584775"/>
          </a:xfrm>
          <a:prstGeom prst="rect">
            <a:avLst/>
          </a:prstGeom>
        </p:spPr>
        <p:txBody>
          <a:bodyPr wrap="none">
            <a:spAutoFit/>
          </a:bodyPr>
          <a:lstStyle/>
          <a:p>
            <a:r>
              <a:rPr lang="ru-RU" sz="3200" b="1" dirty="0" smtClean="0">
                <a:latin typeface="Liberation Serif" pitchFamily="18" charset="0"/>
              </a:rPr>
              <a:t>Чёрная смородина</a:t>
            </a:r>
            <a:endParaRPr lang="ru-RU" sz="3200" u="sng" dirty="0">
              <a:latin typeface="Liberation Serif" pitchFamily="18" charset="0"/>
            </a:endParaRPr>
          </a:p>
        </p:txBody>
      </p:sp>
      <p:pic>
        <p:nvPicPr>
          <p:cNvPr id="7"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211960" y="4553744"/>
            <a:ext cx="4932040" cy="2304256"/>
          </a:xfrm>
          <a:prstGeom prst="rect">
            <a:avLst/>
          </a:prstGeom>
          <a:noFill/>
        </p:spPr>
      </p:pic>
      <p:pic>
        <p:nvPicPr>
          <p:cNvPr id="8" name="Рисунок 7" descr="pranie-rastenia.jpg"/>
          <p:cNvPicPr>
            <a:picLocks noChangeAspect="1"/>
          </p:cNvPicPr>
          <p:nvPr/>
        </p:nvPicPr>
        <p:blipFill>
          <a:blip r:embed="rId4" cstate="print"/>
          <a:srcRect t="70133" r="68900"/>
          <a:stretch>
            <a:fillRect/>
          </a:stretch>
        </p:blipFill>
        <p:spPr>
          <a:xfrm>
            <a:off x="7668918" y="0"/>
            <a:ext cx="1475081" cy="1052736"/>
          </a:xfrm>
          <a:prstGeom prst="rect">
            <a:avLst/>
          </a:prstGeom>
        </p:spPr>
      </p:pic>
      <p:pic>
        <p:nvPicPr>
          <p:cNvPr id="9" name="Рисунок 8" descr="image (4).jpeg"/>
          <p:cNvPicPr>
            <a:picLocks noChangeAspect="1"/>
          </p:cNvPicPr>
          <p:nvPr/>
        </p:nvPicPr>
        <p:blipFill>
          <a:blip r:embed="rId5" cstate="print"/>
          <a:stretch>
            <a:fillRect/>
          </a:stretch>
        </p:blipFill>
        <p:spPr>
          <a:xfrm>
            <a:off x="611560" y="2780928"/>
            <a:ext cx="2924082" cy="38987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54960" cy="850106"/>
          </a:xfrm>
        </p:spPr>
        <p:txBody>
          <a:bodyPr>
            <a:normAutofit/>
          </a:bodyPr>
          <a:lstStyle/>
          <a:p>
            <a:r>
              <a:rPr lang="ru-RU" b="1" dirty="0" smtClean="0"/>
              <a:t>Ягодники целители</a:t>
            </a:r>
            <a:endParaRPr lang="ru-RU" dirty="0"/>
          </a:p>
        </p:txBody>
      </p:sp>
      <p:sp>
        <p:nvSpPr>
          <p:cNvPr id="3" name="Содержимое 2"/>
          <p:cNvSpPr>
            <a:spLocks noGrp="1"/>
          </p:cNvSpPr>
          <p:nvPr>
            <p:ph idx="1"/>
          </p:nvPr>
        </p:nvSpPr>
        <p:spPr>
          <a:xfrm>
            <a:off x="467544" y="1196752"/>
            <a:ext cx="8229600" cy="4525963"/>
          </a:xfrm>
        </p:spPr>
        <p:txBody>
          <a:bodyPr/>
          <a:lstStyle/>
          <a:p>
            <a:pPr algn="ctr">
              <a:buNone/>
            </a:pPr>
            <a:r>
              <a:rPr lang="ru-RU" dirty="0" smtClean="0">
                <a:latin typeface="Liberation Serif" pitchFamily="18" charset="0"/>
              </a:rPr>
              <a:t>Масло из семян этого растения применяют наружно для лечения ожогов, пролежней, внутрь – при язвенной болезни желудка. Еще его называют «северный ананас»</a:t>
            </a:r>
            <a:endParaRPr lang="ru-RU" dirty="0">
              <a:latin typeface="Liberation Serif" pitchFamily="18" charset="0"/>
            </a:endParaRPr>
          </a:p>
        </p:txBody>
      </p:sp>
      <p:sp>
        <p:nvSpPr>
          <p:cNvPr id="4" name="TextBox 3"/>
          <p:cNvSpPr txBox="1"/>
          <p:nvPr/>
        </p:nvSpPr>
        <p:spPr>
          <a:xfrm>
            <a:off x="6012160" y="260648"/>
            <a:ext cx="976819" cy="830997"/>
          </a:xfrm>
          <a:prstGeom prst="rect">
            <a:avLst/>
          </a:prstGeom>
          <a:noFill/>
        </p:spPr>
        <p:txBody>
          <a:bodyPr wrap="square" rtlCol="0">
            <a:spAutoFit/>
          </a:bodyPr>
          <a:lstStyle/>
          <a:p>
            <a:r>
              <a:rPr lang="ru-RU" sz="4800" b="1" dirty="0" smtClean="0">
                <a:latin typeface="Liberation Serif" pitchFamily="18" charset="0"/>
              </a:rPr>
              <a:t>40</a:t>
            </a:r>
            <a:endParaRPr lang="ru-RU" sz="4800" b="1" dirty="0">
              <a:latin typeface="Liberation Serif" pitchFamily="18" charset="0"/>
            </a:endParaRPr>
          </a:p>
        </p:txBody>
      </p:sp>
      <p:sp>
        <p:nvSpPr>
          <p:cNvPr id="6" name="Прямоугольник 5"/>
          <p:cNvSpPr/>
          <p:nvPr/>
        </p:nvSpPr>
        <p:spPr>
          <a:xfrm>
            <a:off x="5940152" y="4869160"/>
            <a:ext cx="2007281" cy="584775"/>
          </a:xfrm>
          <a:prstGeom prst="rect">
            <a:avLst/>
          </a:prstGeom>
        </p:spPr>
        <p:txBody>
          <a:bodyPr wrap="none">
            <a:spAutoFit/>
          </a:bodyPr>
          <a:lstStyle/>
          <a:p>
            <a:r>
              <a:rPr lang="ru-RU" sz="3200" b="1" dirty="0" smtClean="0">
                <a:latin typeface="Liberation Serif" pitchFamily="18" charset="0"/>
              </a:rPr>
              <a:t>Облепиха</a:t>
            </a:r>
            <a:endParaRPr lang="ru-RU" sz="3200" u="sng" dirty="0">
              <a:latin typeface="Liberation Serif" pitchFamily="18" charset="0"/>
            </a:endParaRPr>
          </a:p>
        </p:txBody>
      </p:sp>
      <p:pic>
        <p:nvPicPr>
          <p:cNvPr id="7" name="Picture 2" descr="https://avatars.mds.yandex.net/get-zen_doc/3415797/pub_5ee9d0264a887c1a04240012_5ee9d12de5335f770d03c607/scale_1200">
            <a:hlinkClick r:id="rId2" action="ppaction://hlinksldjump"/>
          </p:cNvPr>
          <p:cNvPicPr>
            <a:picLocks noChangeAspect="1" noChangeArrowheads="1"/>
          </p:cNvPicPr>
          <p:nvPr/>
        </p:nvPicPr>
        <p:blipFill>
          <a:blip r:embed="rId3" cstate="print"/>
          <a:srcRect/>
          <a:stretch>
            <a:fillRect/>
          </a:stretch>
        </p:blipFill>
        <p:spPr bwMode="auto">
          <a:xfrm>
            <a:off x="4211960" y="4553744"/>
            <a:ext cx="4932040" cy="2304256"/>
          </a:xfrm>
          <a:prstGeom prst="rect">
            <a:avLst/>
          </a:prstGeom>
          <a:noFill/>
        </p:spPr>
      </p:pic>
      <p:pic>
        <p:nvPicPr>
          <p:cNvPr id="8" name="Рисунок 7" descr="pranie-rastenia.jpg"/>
          <p:cNvPicPr>
            <a:picLocks noChangeAspect="1"/>
          </p:cNvPicPr>
          <p:nvPr/>
        </p:nvPicPr>
        <p:blipFill>
          <a:blip r:embed="rId4" cstate="print"/>
          <a:srcRect l="38188" t="-460" r="32675" b="66954"/>
          <a:stretch>
            <a:fillRect/>
          </a:stretch>
        </p:blipFill>
        <p:spPr>
          <a:xfrm>
            <a:off x="7827873" y="-1"/>
            <a:ext cx="1316128" cy="1124745"/>
          </a:xfrm>
          <a:prstGeom prst="rect">
            <a:avLst/>
          </a:prstGeom>
        </p:spPr>
      </p:pic>
      <p:pic>
        <p:nvPicPr>
          <p:cNvPr id="9" name="Рисунок 8" descr="image (5).jpeg"/>
          <p:cNvPicPr>
            <a:picLocks noChangeAspect="1"/>
          </p:cNvPicPr>
          <p:nvPr/>
        </p:nvPicPr>
        <p:blipFill>
          <a:blip r:embed="rId5" cstate="print"/>
          <a:stretch>
            <a:fillRect/>
          </a:stretch>
        </p:blipFill>
        <p:spPr>
          <a:xfrm>
            <a:off x="251520" y="3501008"/>
            <a:ext cx="3963131" cy="2804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5554960" cy="850106"/>
          </a:xfrm>
        </p:spPr>
        <p:txBody>
          <a:bodyPr>
            <a:normAutofit/>
          </a:bodyPr>
          <a:lstStyle/>
          <a:p>
            <a:r>
              <a:rPr lang="ru-RU" b="1" dirty="0" smtClean="0"/>
              <a:t>Ягодники целители</a:t>
            </a:r>
            <a:endParaRPr lang="ru-RU" dirty="0"/>
          </a:p>
        </p:txBody>
      </p:sp>
      <p:sp>
        <p:nvSpPr>
          <p:cNvPr id="3" name="Содержимое 2"/>
          <p:cNvSpPr>
            <a:spLocks noGrp="1"/>
          </p:cNvSpPr>
          <p:nvPr>
            <p:ph idx="1"/>
          </p:nvPr>
        </p:nvSpPr>
        <p:spPr>
          <a:xfrm>
            <a:off x="539552" y="1268760"/>
            <a:ext cx="8229600" cy="4525963"/>
          </a:xfrm>
        </p:spPr>
        <p:txBody>
          <a:bodyPr/>
          <a:lstStyle/>
          <a:p>
            <a:pPr algn="ctr">
              <a:buNone/>
            </a:pPr>
            <a:r>
              <a:rPr lang="ru-RU" dirty="0" smtClean="0">
                <a:latin typeface="Liberation Serif" pitchFamily="18" charset="0"/>
              </a:rPr>
              <a:t>Кустарник семейства розоцветных, высотой до 2 м. Плоды улучшают аппетит, регулируют деятельность желудка и кишечника, обладают потогонным, жаропонижающим действием при простуде и кашле</a:t>
            </a:r>
            <a:endParaRPr lang="ru-RU" dirty="0">
              <a:latin typeface="Liberation Serif" pitchFamily="18" charset="0"/>
            </a:endParaRPr>
          </a:p>
        </p:txBody>
      </p:sp>
      <p:sp>
        <p:nvSpPr>
          <p:cNvPr id="4" name="TextBox 3"/>
          <p:cNvSpPr txBox="1"/>
          <p:nvPr/>
        </p:nvSpPr>
        <p:spPr>
          <a:xfrm>
            <a:off x="6012160" y="260648"/>
            <a:ext cx="976819" cy="830997"/>
          </a:xfrm>
          <a:prstGeom prst="rect">
            <a:avLst/>
          </a:prstGeom>
          <a:noFill/>
        </p:spPr>
        <p:txBody>
          <a:bodyPr wrap="square" rtlCol="0">
            <a:spAutoFit/>
          </a:bodyPr>
          <a:lstStyle/>
          <a:p>
            <a:r>
              <a:rPr lang="ru-RU" sz="4800" b="1" dirty="0" smtClean="0">
                <a:latin typeface="Liberation Serif" pitchFamily="18" charset="0"/>
              </a:rPr>
              <a:t>50</a:t>
            </a:r>
            <a:endParaRPr lang="ru-RU" sz="4800" b="1" dirty="0">
              <a:latin typeface="Liberation Serif" pitchFamily="18" charset="0"/>
            </a:endParaRPr>
          </a:p>
        </p:txBody>
      </p:sp>
      <p:pic>
        <p:nvPicPr>
          <p:cNvPr id="5" name="Рисунок 4" descr="pranie-rastenia.jpg"/>
          <p:cNvPicPr>
            <a:picLocks noChangeAspect="1"/>
          </p:cNvPicPr>
          <p:nvPr/>
        </p:nvPicPr>
        <p:blipFill>
          <a:blip r:embed="rId2" cstate="print"/>
          <a:srcRect l="59239" t="62773"/>
          <a:stretch>
            <a:fillRect/>
          </a:stretch>
        </p:blipFill>
        <p:spPr>
          <a:xfrm>
            <a:off x="7658702" y="0"/>
            <a:ext cx="1485298" cy="1008112"/>
          </a:xfrm>
          <a:prstGeom prst="rect">
            <a:avLst/>
          </a:prstGeom>
        </p:spPr>
      </p:pic>
      <p:sp>
        <p:nvSpPr>
          <p:cNvPr id="6" name="Прямоугольник 5"/>
          <p:cNvSpPr/>
          <p:nvPr/>
        </p:nvSpPr>
        <p:spPr>
          <a:xfrm>
            <a:off x="5868144" y="4797152"/>
            <a:ext cx="1688283" cy="584775"/>
          </a:xfrm>
          <a:prstGeom prst="rect">
            <a:avLst/>
          </a:prstGeom>
        </p:spPr>
        <p:txBody>
          <a:bodyPr wrap="none">
            <a:spAutoFit/>
          </a:bodyPr>
          <a:lstStyle/>
          <a:p>
            <a:r>
              <a:rPr lang="ru-RU" sz="3200" b="1" dirty="0" smtClean="0">
                <a:latin typeface="Liberation Serif" pitchFamily="18" charset="0"/>
              </a:rPr>
              <a:t>Малина</a:t>
            </a:r>
            <a:endParaRPr lang="ru-RU" sz="3200" u="sng" dirty="0">
              <a:latin typeface="Liberation Serif" pitchFamily="18" charset="0"/>
            </a:endParaRPr>
          </a:p>
        </p:txBody>
      </p:sp>
      <p:pic>
        <p:nvPicPr>
          <p:cNvPr id="7" name="Picture 2" descr="https://avatars.mds.yandex.net/get-zen_doc/3415797/pub_5ee9d0264a887c1a04240012_5ee9d12de5335f770d03c607/scale_1200">
            <a:hlinkClick r:id="rId3" action="ppaction://hlinksldjump"/>
          </p:cNvPr>
          <p:cNvPicPr>
            <a:picLocks noChangeAspect="1" noChangeArrowheads="1"/>
          </p:cNvPicPr>
          <p:nvPr/>
        </p:nvPicPr>
        <p:blipFill>
          <a:blip r:embed="rId4" cstate="print"/>
          <a:srcRect/>
          <a:stretch>
            <a:fillRect/>
          </a:stretch>
        </p:blipFill>
        <p:spPr bwMode="auto">
          <a:xfrm>
            <a:off x="4211960" y="4553744"/>
            <a:ext cx="4932040" cy="2304256"/>
          </a:xfrm>
          <a:prstGeom prst="rect">
            <a:avLst/>
          </a:prstGeom>
          <a:noFill/>
        </p:spPr>
      </p:pic>
      <p:pic>
        <p:nvPicPr>
          <p:cNvPr id="2050" name="Picture 2" descr="https://ogodacha.ru/images/big-images/plodovye-derevya-i-kusty/malina/vesennyaya-peresadka-maliny/vetka-maliny-na-kuste.jpg"/>
          <p:cNvPicPr>
            <a:picLocks noChangeAspect="1" noChangeArrowheads="1"/>
          </p:cNvPicPr>
          <p:nvPr/>
        </p:nvPicPr>
        <p:blipFill>
          <a:blip r:embed="rId5" cstate="print"/>
          <a:srcRect/>
          <a:stretch>
            <a:fillRect/>
          </a:stretch>
        </p:blipFill>
        <p:spPr bwMode="auto">
          <a:xfrm>
            <a:off x="395536" y="4149080"/>
            <a:ext cx="3456384" cy="23042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linds(horizont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16386" name="Picture 2" descr="https://avatars.mds.yandex.net/get-zen_doc/3415797/pub_5ee9d0264a887c1a04240012_5ee9d12de5335f770d03c607/scale_1200"/>
          <p:cNvPicPr>
            <a:picLocks noChangeAspect="1" noChangeArrowheads="1"/>
          </p:cNvPicPr>
          <p:nvPr/>
        </p:nvPicPr>
        <p:blipFill>
          <a:blip r:embed="rId2" cstate="print"/>
          <a:srcRect/>
          <a:stretch>
            <a:fillRect/>
          </a:stretch>
        </p:blipFill>
        <p:spPr bwMode="auto">
          <a:xfrm>
            <a:off x="0" y="2348880"/>
            <a:ext cx="8837712" cy="4706082"/>
          </a:xfrm>
          <a:prstGeom prst="rect">
            <a:avLst/>
          </a:prstGeom>
          <a:noFill/>
        </p:spPr>
      </p:pic>
      <p:sp>
        <p:nvSpPr>
          <p:cNvPr id="6" name="Прямоугольник 5"/>
          <p:cNvSpPr/>
          <p:nvPr/>
        </p:nvSpPr>
        <p:spPr>
          <a:xfrm>
            <a:off x="971600" y="1772816"/>
            <a:ext cx="680346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8438" name="Picture 6" descr="https://sun9-9.userapi.com/impg/urlSy3wzeyGBvBuAc_Q-uACDBZybJzCEQeQE1w/PSts0mvsgXk.jpg?size=1152x768&amp;quality=96&amp;sign=4e157ec286282c3495d806fc8f6e8c43&amp;type=album"/>
          <p:cNvPicPr>
            <a:picLocks noChangeAspect="1" noChangeArrowheads="1"/>
          </p:cNvPicPr>
          <p:nvPr/>
        </p:nvPicPr>
        <p:blipFill>
          <a:blip r:embed="rId2" cstate="print"/>
          <a:srcRect/>
          <a:stretch>
            <a:fillRect/>
          </a:stretch>
        </p:blipFill>
        <p:spPr bwMode="auto">
          <a:xfrm>
            <a:off x="179512" y="260648"/>
            <a:ext cx="8025036" cy="5350024"/>
          </a:xfrm>
          <a:prstGeom prst="rect">
            <a:avLst/>
          </a:prstGeom>
          <a:noFill/>
        </p:spPr>
      </p:pic>
      <p:pic>
        <p:nvPicPr>
          <p:cNvPr id="18440" name="Picture 8" descr="https://www.culture.ru/storage/images/b446463a8b1265f3f18d11bc4f9c1761/e5692778ffc4d755210b804d2af11ccd.jpeg"/>
          <p:cNvPicPr>
            <a:picLocks noChangeAspect="1" noChangeArrowheads="1"/>
          </p:cNvPicPr>
          <p:nvPr/>
        </p:nvPicPr>
        <p:blipFill>
          <a:blip r:embed="rId3" cstate="print"/>
          <a:srcRect/>
          <a:stretch>
            <a:fillRect/>
          </a:stretch>
        </p:blipFill>
        <p:spPr bwMode="auto">
          <a:xfrm>
            <a:off x="1187624" y="1752897"/>
            <a:ext cx="7653916" cy="5105103"/>
          </a:xfrm>
          <a:prstGeom prst="rect">
            <a:avLst/>
          </a:prstGeom>
          <a:noFill/>
        </p:spPr>
      </p:pic>
      <p:pic>
        <p:nvPicPr>
          <p:cNvPr id="18434" name="Picture 2" descr="https://dogcatdog.ru/wp-content/uploads/a/a/4/aa4e8ee85eb80cf0b645c803f19d94ea.jpe"/>
          <p:cNvPicPr>
            <a:picLocks noChangeAspect="1" noChangeArrowheads="1"/>
          </p:cNvPicPr>
          <p:nvPr/>
        </p:nvPicPr>
        <p:blipFill>
          <a:blip r:embed="rId4" cstate="print"/>
          <a:srcRect/>
          <a:stretch>
            <a:fillRect/>
          </a:stretch>
        </p:blipFill>
        <p:spPr bwMode="auto">
          <a:xfrm>
            <a:off x="0" y="-1"/>
            <a:ext cx="9144000" cy="68580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40"/>
                                        </p:tgtEl>
                                        <p:attrNameLst>
                                          <p:attrName>style.visibility</p:attrName>
                                        </p:attrNameLst>
                                      </p:cBhvr>
                                      <p:to>
                                        <p:strVal val="visible"/>
                                      </p:to>
                                    </p:set>
                                    <p:animEffect transition="in" filter="blinds(horizontal)">
                                      <p:cBhvr>
                                        <p:cTn id="12" dur="500"/>
                                        <p:tgtEl>
                                          <p:spTgt spid="184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blinds(horizontal)">
                                      <p:cBhvr>
                                        <p:cTn id="1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s://st4.depositphotos.com/1009293/28231/i/950/depositphotos_282314020-stock-photo-hand-drawn-medicinal-plant-fram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103" name="Rectangle 7"/>
          <p:cNvSpPr>
            <a:spLocks noChangeArrowheads="1"/>
          </p:cNvSpPr>
          <p:nvPr/>
        </p:nvSpPr>
        <p:spPr bwMode="auto">
          <a:xfrm>
            <a:off x="2627784" y="404664"/>
            <a:ext cx="395492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Liberation Serif" pitchFamily="18" charset="0"/>
                <a:ea typeface="Calibri" pitchFamily="34" charset="0"/>
                <a:cs typeface="Times New Roman" pitchFamily="18" charset="0"/>
              </a:rPr>
              <a:t>Условные обозначения</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pranie-rastenia.jpg"/>
          <p:cNvPicPr>
            <a:picLocks noChangeAspect="1"/>
          </p:cNvPicPr>
          <p:nvPr/>
        </p:nvPicPr>
        <p:blipFill>
          <a:blip r:embed="rId3" cstate="print"/>
          <a:srcRect t="-460" r="64962" b="68014"/>
          <a:stretch>
            <a:fillRect/>
          </a:stretch>
        </p:blipFill>
        <p:spPr>
          <a:xfrm>
            <a:off x="323528" y="1124744"/>
            <a:ext cx="1150969" cy="792088"/>
          </a:xfrm>
          <a:prstGeom prst="rect">
            <a:avLst/>
          </a:prstGeom>
        </p:spPr>
      </p:pic>
      <p:pic>
        <p:nvPicPr>
          <p:cNvPr id="14" name="Рисунок 13" descr="pranie-rastenia.jpg"/>
          <p:cNvPicPr>
            <a:picLocks noChangeAspect="1"/>
          </p:cNvPicPr>
          <p:nvPr/>
        </p:nvPicPr>
        <p:blipFill>
          <a:blip r:embed="rId4" cstate="print"/>
          <a:srcRect l="65750" b="66954"/>
          <a:stretch>
            <a:fillRect/>
          </a:stretch>
        </p:blipFill>
        <p:spPr>
          <a:xfrm>
            <a:off x="2123728" y="1196752"/>
            <a:ext cx="1205122" cy="864096"/>
          </a:xfrm>
          <a:prstGeom prst="rect">
            <a:avLst/>
          </a:prstGeom>
        </p:spPr>
      </p:pic>
      <p:pic>
        <p:nvPicPr>
          <p:cNvPr id="15" name="Рисунок 14" descr="pranie-rastenia.jpg"/>
          <p:cNvPicPr>
            <a:picLocks noChangeAspect="1"/>
          </p:cNvPicPr>
          <p:nvPr/>
        </p:nvPicPr>
        <p:blipFill>
          <a:blip r:embed="rId5" cstate="print"/>
          <a:srcRect t="70133" r="68900"/>
          <a:stretch>
            <a:fillRect/>
          </a:stretch>
        </p:blipFill>
        <p:spPr>
          <a:xfrm>
            <a:off x="3707904" y="1124744"/>
            <a:ext cx="1311659" cy="936104"/>
          </a:xfrm>
          <a:prstGeom prst="rect">
            <a:avLst/>
          </a:prstGeom>
        </p:spPr>
      </p:pic>
      <p:pic>
        <p:nvPicPr>
          <p:cNvPr id="16" name="Рисунок 15" descr="pranie-rastenia.jpg"/>
          <p:cNvPicPr>
            <a:picLocks noChangeAspect="1"/>
          </p:cNvPicPr>
          <p:nvPr/>
        </p:nvPicPr>
        <p:blipFill>
          <a:blip r:embed="rId6" cstate="print"/>
          <a:srcRect l="38188" t="-460" r="32675" b="66954"/>
          <a:stretch>
            <a:fillRect/>
          </a:stretch>
        </p:blipFill>
        <p:spPr>
          <a:xfrm>
            <a:off x="5652120" y="980728"/>
            <a:ext cx="1263909" cy="1080120"/>
          </a:xfrm>
          <a:prstGeom prst="rect">
            <a:avLst/>
          </a:prstGeom>
        </p:spPr>
      </p:pic>
      <p:pic>
        <p:nvPicPr>
          <p:cNvPr id="17" name="Рисунок 16" descr="pranie-rastenia.jpg"/>
          <p:cNvPicPr>
            <a:picLocks noChangeAspect="1"/>
          </p:cNvPicPr>
          <p:nvPr/>
        </p:nvPicPr>
        <p:blipFill>
          <a:blip r:embed="rId7" cstate="print"/>
          <a:srcRect l="59239" t="62773"/>
          <a:stretch>
            <a:fillRect/>
          </a:stretch>
        </p:blipFill>
        <p:spPr>
          <a:xfrm>
            <a:off x="7380312" y="1052736"/>
            <a:ext cx="1485298" cy="1008112"/>
          </a:xfrm>
          <a:prstGeom prst="rect">
            <a:avLst/>
          </a:prstGeom>
        </p:spPr>
      </p:pic>
      <p:sp>
        <p:nvSpPr>
          <p:cNvPr id="19" name="TextBox 18"/>
          <p:cNvSpPr txBox="1"/>
          <p:nvPr/>
        </p:nvSpPr>
        <p:spPr>
          <a:xfrm>
            <a:off x="395536" y="2420888"/>
            <a:ext cx="1008112" cy="769441"/>
          </a:xfrm>
          <a:prstGeom prst="rect">
            <a:avLst/>
          </a:prstGeom>
          <a:noFill/>
        </p:spPr>
        <p:txBody>
          <a:bodyPr wrap="square" rtlCol="0">
            <a:spAutoFit/>
          </a:bodyPr>
          <a:lstStyle/>
          <a:p>
            <a:r>
              <a:rPr lang="ru-RU" sz="4400" b="1" dirty="0" smtClean="0"/>
              <a:t>10</a:t>
            </a:r>
            <a:endParaRPr lang="ru-RU" sz="4400" b="1" dirty="0"/>
          </a:p>
        </p:txBody>
      </p:sp>
      <p:sp>
        <p:nvSpPr>
          <p:cNvPr id="20" name="TextBox 19"/>
          <p:cNvSpPr txBox="1"/>
          <p:nvPr/>
        </p:nvSpPr>
        <p:spPr>
          <a:xfrm>
            <a:off x="2051720" y="2420888"/>
            <a:ext cx="1008112" cy="769441"/>
          </a:xfrm>
          <a:prstGeom prst="rect">
            <a:avLst/>
          </a:prstGeom>
          <a:noFill/>
        </p:spPr>
        <p:txBody>
          <a:bodyPr wrap="square" rtlCol="0">
            <a:spAutoFit/>
          </a:bodyPr>
          <a:lstStyle/>
          <a:p>
            <a:r>
              <a:rPr lang="ru-RU" sz="4400" b="1" dirty="0"/>
              <a:t>2</a:t>
            </a:r>
            <a:r>
              <a:rPr lang="ru-RU" sz="4400" b="1" dirty="0" smtClean="0"/>
              <a:t>0</a:t>
            </a:r>
            <a:endParaRPr lang="ru-RU" sz="4400" b="1" dirty="0"/>
          </a:p>
        </p:txBody>
      </p:sp>
      <p:sp>
        <p:nvSpPr>
          <p:cNvPr id="21" name="TextBox 20"/>
          <p:cNvSpPr txBox="1"/>
          <p:nvPr/>
        </p:nvSpPr>
        <p:spPr>
          <a:xfrm>
            <a:off x="3779912" y="2420888"/>
            <a:ext cx="1008112" cy="769441"/>
          </a:xfrm>
          <a:prstGeom prst="rect">
            <a:avLst/>
          </a:prstGeom>
          <a:noFill/>
        </p:spPr>
        <p:txBody>
          <a:bodyPr wrap="square" rtlCol="0">
            <a:spAutoFit/>
          </a:bodyPr>
          <a:lstStyle/>
          <a:p>
            <a:r>
              <a:rPr lang="ru-RU" sz="4400" b="1" dirty="0"/>
              <a:t>3</a:t>
            </a:r>
            <a:r>
              <a:rPr lang="ru-RU" sz="4400" b="1" dirty="0" smtClean="0"/>
              <a:t>0</a:t>
            </a:r>
            <a:endParaRPr lang="ru-RU" sz="4400" b="1" dirty="0"/>
          </a:p>
        </p:txBody>
      </p:sp>
      <p:sp>
        <p:nvSpPr>
          <p:cNvPr id="22" name="TextBox 21"/>
          <p:cNvSpPr txBox="1"/>
          <p:nvPr/>
        </p:nvSpPr>
        <p:spPr>
          <a:xfrm>
            <a:off x="5652120" y="2276872"/>
            <a:ext cx="1008112" cy="769441"/>
          </a:xfrm>
          <a:prstGeom prst="rect">
            <a:avLst/>
          </a:prstGeom>
          <a:noFill/>
        </p:spPr>
        <p:txBody>
          <a:bodyPr wrap="square" rtlCol="0">
            <a:spAutoFit/>
          </a:bodyPr>
          <a:lstStyle/>
          <a:p>
            <a:r>
              <a:rPr lang="ru-RU" sz="4400" b="1" dirty="0"/>
              <a:t>4</a:t>
            </a:r>
            <a:r>
              <a:rPr lang="ru-RU" sz="4400" b="1" dirty="0" smtClean="0"/>
              <a:t>0</a:t>
            </a:r>
            <a:endParaRPr lang="ru-RU" sz="4400" b="1" dirty="0"/>
          </a:p>
        </p:txBody>
      </p:sp>
      <p:sp>
        <p:nvSpPr>
          <p:cNvPr id="23" name="TextBox 22"/>
          <p:cNvSpPr txBox="1"/>
          <p:nvPr/>
        </p:nvSpPr>
        <p:spPr>
          <a:xfrm>
            <a:off x="7380312" y="2276872"/>
            <a:ext cx="1008112" cy="769441"/>
          </a:xfrm>
          <a:prstGeom prst="rect">
            <a:avLst/>
          </a:prstGeom>
          <a:noFill/>
        </p:spPr>
        <p:txBody>
          <a:bodyPr wrap="square" rtlCol="0">
            <a:spAutoFit/>
          </a:bodyPr>
          <a:lstStyle/>
          <a:p>
            <a:r>
              <a:rPr lang="ru-RU" sz="4400" b="1" dirty="0"/>
              <a:t>5</a:t>
            </a:r>
            <a:r>
              <a:rPr lang="ru-RU" sz="4400" b="1" dirty="0" smtClean="0"/>
              <a:t>0</a:t>
            </a:r>
            <a:endParaRPr lang="ru-RU" sz="4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0"/>
            <a:ext cx="8229600" cy="504056"/>
          </a:xfrm>
        </p:spPr>
        <p:txBody>
          <a:bodyPr>
            <a:normAutofit/>
          </a:bodyPr>
          <a:lstStyle/>
          <a:p>
            <a:pPr algn="ctr">
              <a:buNone/>
            </a:pPr>
            <a:r>
              <a:rPr lang="ru-RU" sz="2400" b="1" dirty="0" smtClean="0">
                <a:solidFill>
                  <a:schemeClr val="tx2">
                    <a:lumMod val="75000"/>
                  </a:schemeClr>
                </a:solidFill>
              </a:rPr>
              <a:t>Сбор </a:t>
            </a:r>
            <a:r>
              <a:rPr lang="ru-RU" sz="2400" b="1" dirty="0">
                <a:solidFill>
                  <a:schemeClr val="tx2">
                    <a:lumMod val="75000"/>
                  </a:schemeClr>
                </a:solidFill>
              </a:rPr>
              <a:t>лекарственного сырья. Лекарственные </a:t>
            </a:r>
            <a:r>
              <a:rPr lang="ru-RU" sz="2400" b="1" dirty="0" smtClean="0">
                <a:solidFill>
                  <a:schemeClr val="tx2">
                    <a:lumMod val="75000"/>
                  </a:schemeClr>
                </a:solidFill>
              </a:rPr>
              <a:t>формы</a:t>
            </a:r>
          </a:p>
          <a:p>
            <a:pPr algn="ctr">
              <a:buNone/>
            </a:pPr>
            <a:endParaRPr lang="ru-RU" sz="2400" dirty="0">
              <a:solidFill>
                <a:schemeClr val="tx2">
                  <a:lumMod val="75000"/>
                </a:schemeClr>
              </a:solidFill>
            </a:endParaRPr>
          </a:p>
        </p:txBody>
      </p:sp>
      <p:pic>
        <p:nvPicPr>
          <p:cNvPr id="7" name="Рисунок 6" descr="pranie-rastenia.jpg">
            <a:hlinkClick r:id="rId2" action="ppaction://hlinksldjump"/>
          </p:cNvPr>
          <p:cNvPicPr>
            <a:picLocks noChangeAspect="1"/>
          </p:cNvPicPr>
          <p:nvPr/>
        </p:nvPicPr>
        <p:blipFill>
          <a:blip r:embed="rId3" cstate="print"/>
          <a:srcRect t="-460" r="64962" b="68014"/>
          <a:stretch>
            <a:fillRect/>
          </a:stretch>
        </p:blipFill>
        <p:spPr>
          <a:xfrm>
            <a:off x="539553" y="404664"/>
            <a:ext cx="1080120" cy="743330"/>
          </a:xfrm>
          <a:prstGeom prst="rect">
            <a:avLst/>
          </a:prstGeom>
        </p:spPr>
      </p:pic>
      <p:pic>
        <p:nvPicPr>
          <p:cNvPr id="8" name="Рисунок 7" descr="pranie-rastenia.jpg">
            <a:hlinkClick r:id="rId4" action="ppaction://hlinksldjump"/>
          </p:cNvPr>
          <p:cNvPicPr>
            <a:picLocks noChangeAspect="1"/>
          </p:cNvPicPr>
          <p:nvPr/>
        </p:nvPicPr>
        <p:blipFill>
          <a:blip r:embed="rId5" cstate="print"/>
          <a:srcRect l="65750" b="66954"/>
          <a:stretch>
            <a:fillRect/>
          </a:stretch>
        </p:blipFill>
        <p:spPr>
          <a:xfrm>
            <a:off x="2123728" y="404664"/>
            <a:ext cx="1080120" cy="774467"/>
          </a:xfrm>
          <a:prstGeom prst="rect">
            <a:avLst/>
          </a:prstGeom>
        </p:spPr>
      </p:pic>
      <p:pic>
        <p:nvPicPr>
          <p:cNvPr id="9" name="Рисунок 8" descr="pranie-rastenia.jpg">
            <a:hlinkClick r:id="rId6" action="ppaction://hlinksldjump"/>
          </p:cNvPr>
          <p:cNvPicPr>
            <a:picLocks noChangeAspect="1"/>
          </p:cNvPicPr>
          <p:nvPr/>
        </p:nvPicPr>
        <p:blipFill>
          <a:blip r:embed="rId7" cstate="print"/>
          <a:srcRect t="70133" r="68900"/>
          <a:stretch>
            <a:fillRect/>
          </a:stretch>
        </p:blipFill>
        <p:spPr>
          <a:xfrm>
            <a:off x="3995936" y="404664"/>
            <a:ext cx="936104" cy="668078"/>
          </a:xfrm>
          <a:prstGeom prst="rect">
            <a:avLst/>
          </a:prstGeom>
        </p:spPr>
      </p:pic>
      <p:pic>
        <p:nvPicPr>
          <p:cNvPr id="10" name="Рисунок 9" descr="pranie-rastenia.jpg">
            <a:hlinkClick r:id="rId8" action="ppaction://hlinksldjump"/>
          </p:cNvPr>
          <p:cNvPicPr>
            <a:picLocks noChangeAspect="1"/>
          </p:cNvPicPr>
          <p:nvPr/>
        </p:nvPicPr>
        <p:blipFill>
          <a:blip r:embed="rId9" cstate="print"/>
          <a:srcRect l="38188" t="-460" r="32675" b="66954"/>
          <a:stretch>
            <a:fillRect/>
          </a:stretch>
        </p:blipFill>
        <p:spPr>
          <a:xfrm>
            <a:off x="5940152" y="404664"/>
            <a:ext cx="936104" cy="799982"/>
          </a:xfrm>
          <a:prstGeom prst="rect">
            <a:avLst/>
          </a:prstGeom>
        </p:spPr>
      </p:pic>
      <p:pic>
        <p:nvPicPr>
          <p:cNvPr id="11" name="Рисунок 10" descr="pranie-rastenia.jpg">
            <a:hlinkClick r:id="rId10" action="ppaction://hlinksldjump"/>
          </p:cNvPr>
          <p:cNvPicPr>
            <a:picLocks noChangeAspect="1"/>
          </p:cNvPicPr>
          <p:nvPr/>
        </p:nvPicPr>
        <p:blipFill>
          <a:blip r:embed="rId11" cstate="print"/>
          <a:srcRect l="59239" t="62773"/>
          <a:stretch>
            <a:fillRect/>
          </a:stretch>
        </p:blipFill>
        <p:spPr>
          <a:xfrm>
            <a:off x="7380312" y="404664"/>
            <a:ext cx="1060927" cy="720080"/>
          </a:xfrm>
          <a:prstGeom prst="rect">
            <a:avLst/>
          </a:prstGeom>
        </p:spPr>
      </p:pic>
      <p:sp>
        <p:nvSpPr>
          <p:cNvPr id="4103" name="Rectangle 7"/>
          <p:cNvSpPr>
            <a:spLocks noChangeArrowheads="1"/>
          </p:cNvSpPr>
          <p:nvPr/>
        </p:nvSpPr>
        <p:spPr bwMode="auto">
          <a:xfrm>
            <a:off x="2555776" y="1052736"/>
            <a:ext cx="33153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Liberation Serif" pitchFamily="18" charset="0"/>
                <a:ea typeface="Calibri" pitchFamily="34" charset="0"/>
                <a:cs typeface="Times New Roman" pitchFamily="18" charset="0"/>
              </a:rPr>
              <a:t>Лекарство под ногами</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pranie-rastenia.jpg">
            <a:hlinkClick r:id="rId12" action="ppaction://hlinksldjump"/>
          </p:cNvPr>
          <p:cNvPicPr>
            <a:picLocks noChangeAspect="1"/>
          </p:cNvPicPr>
          <p:nvPr/>
        </p:nvPicPr>
        <p:blipFill>
          <a:blip r:embed="rId13" cstate="print"/>
          <a:srcRect t="-460" r="64962" b="68014"/>
          <a:stretch>
            <a:fillRect/>
          </a:stretch>
        </p:blipFill>
        <p:spPr>
          <a:xfrm>
            <a:off x="611560" y="1484784"/>
            <a:ext cx="941702" cy="648072"/>
          </a:xfrm>
          <a:prstGeom prst="rect">
            <a:avLst/>
          </a:prstGeom>
        </p:spPr>
      </p:pic>
      <p:pic>
        <p:nvPicPr>
          <p:cNvPr id="14" name="Рисунок 13" descr="pranie-rastenia.jpg">
            <a:hlinkClick r:id="rId14" action="ppaction://hlinksldjump"/>
          </p:cNvPr>
          <p:cNvPicPr>
            <a:picLocks noChangeAspect="1"/>
          </p:cNvPicPr>
          <p:nvPr/>
        </p:nvPicPr>
        <p:blipFill>
          <a:blip r:embed="rId15" cstate="print"/>
          <a:srcRect l="65750" b="66954"/>
          <a:stretch>
            <a:fillRect/>
          </a:stretch>
        </p:blipFill>
        <p:spPr>
          <a:xfrm>
            <a:off x="2123728" y="1412776"/>
            <a:ext cx="1004268" cy="720080"/>
          </a:xfrm>
          <a:prstGeom prst="rect">
            <a:avLst/>
          </a:prstGeom>
        </p:spPr>
      </p:pic>
      <p:pic>
        <p:nvPicPr>
          <p:cNvPr id="15" name="Рисунок 14" descr="pranie-rastenia.jpg">
            <a:hlinkClick r:id="rId16" action="ppaction://hlinksldjump"/>
          </p:cNvPr>
          <p:cNvPicPr>
            <a:picLocks noChangeAspect="1"/>
          </p:cNvPicPr>
          <p:nvPr/>
        </p:nvPicPr>
        <p:blipFill>
          <a:blip r:embed="rId17" cstate="print"/>
          <a:srcRect t="70133" r="68900"/>
          <a:stretch>
            <a:fillRect/>
          </a:stretch>
        </p:blipFill>
        <p:spPr>
          <a:xfrm>
            <a:off x="3995936" y="1484784"/>
            <a:ext cx="1008968" cy="720080"/>
          </a:xfrm>
          <a:prstGeom prst="rect">
            <a:avLst/>
          </a:prstGeom>
        </p:spPr>
      </p:pic>
      <p:pic>
        <p:nvPicPr>
          <p:cNvPr id="16" name="Рисунок 15" descr="pranie-rastenia.jpg">
            <a:hlinkClick r:id="rId18" action="ppaction://hlinksldjump"/>
          </p:cNvPr>
          <p:cNvPicPr>
            <a:picLocks noChangeAspect="1"/>
          </p:cNvPicPr>
          <p:nvPr/>
        </p:nvPicPr>
        <p:blipFill>
          <a:blip r:embed="rId19" cstate="print"/>
          <a:srcRect l="38188" t="-460" r="32675" b="66954"/>
          <a:stretch>
            <a:fillRect/>
          </a:stretch>
        </p:blipFill>
        <p:spPr>
          <a:xfrm>
            <a:off x="5940152" y="1268760"/>
            <a:ext cx="1011127" cy="864096"/>
          </a:xfrm>
          <a:prstGeom prst="rect">
            <a:avLst/>
          </a:prstGeom>
        </p:spPr>
      </p:pic>
      <p:pic>
        <p:nvPicPr>
          <p:cNvPr id="17" name="Рисунок 16" descr="pranie-rastenia.jpg">
            <a:hlinkClick r:id="rId20" action="ppaction://hlinksldjump"/>
          </p:cNvPr>
          <p:cNvPicPr>
            <a:picLocks noChangeAspect="1"/>
          </p:cNvPicPr>
          <p:nvPr/>
        </p:nvPicPr>
        <p:blipFill>
          <a:blip r:embed="rId11" cstate="print"/>
          <a:srcRect l="59239" t="62773"/>
          <a:stretch>
            <a:fillRect/>
          </a:stretch>
        </p:blipFill>
        <p:spPr>
          <a:xfrm>
            <a:off x="7452320" y="1340768"/>
            <a:ext cx="1060927" cy="720080"/>
          </a:xfrm>
          <a:prstGeom prst="rect">
            <a:avLst/>
          </a:prstGeom>
        </p:spPr>
      </p:pic>
      <p:sp>
        <p:nvSpPr>
          <p:cNvPr id="4104" name="Rectangle 8"/>
          <p:cNvSpPr>
            <a:spLocks noChangeArrowheads="1"/>
          </p:cNvSpPr>
          <p:nvPr/>
        </p:nvSpPr>
        <p:spPr bwMode="auto">
          <a:xfrm>
            <a:off x="3131840" y="2060848"/>
            <a:ext cx="263726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Liberation Serif" pitchFamily="18" charset="0"/>
                <a:ea typeface="Calibri" pitchFamily="34" charset="0"/>
                <a:cs typeface="Times New Roman" pitchFamily="18" charset="0"/>
              </a:rPr>
              <a:t>Аптека на грядке</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Рисунок 20" descr="pranie-rastenia.jpg">
            <a:hlinkClick r:id="rId21" action="ppaction://hlinksldjump"/>
          </p:cNvPr>
          <p:cNvPicPr>
            <a:picLocks noChangeAspect="1"/>
          </p:cNvPicPr>
          <p:nvPr/>
        </p:nvPicPr>
        <p:blipFill>
          <a:blip r:embed="rId22" cstate="print"/>
          <a:srcRect t="70133" r="68900"/>
          <a:stretch>
            <a:fillRect/>
          </a:stretch>
        </p:blipFill>
        <p:spPr>
          <a:xfrm>
            <a:off x="3923928" y="4581128"/>
            <a:ext cx="1210762" cy="864096"/>
          </a:xfrm>
          <a:prstGeom prst="rect">
            <a:avLst/>
          </a:prstGeom>
        </p:spPr>
      </p:pic>
      <p:pic>
        <p:nvPicPr>
          <p:cNvPr id="23" name="Рисунок 22" descr="pranie-rastenia.jpg">
            <a:hlinkClick r:id="rId23" action="ppaction://hlinksldjump"/>
          </p:cNvPr>
          <p:cNvPicPr>
            <a:picLocks noChangeAspect="1"/>
          </p:cNvPicPr>
          <p:nvPr/>
        </p:nvPicPr>
        <p:blipFill>
          <a:blip r:embed="rId24" cstate="print"/>
          <a:srcRect l="59239" t="62773"/>
          <a:stretch>
            <a:fillRect/>
          </a:stretch>
        </p:blipFill>
        <p:spPr>
          <a:xfrm>
            <a:off x="7308304" y="4509120"/>
            <a:ext cx="1273113" cy="864096"/>
          </a:xfrm>
          <a:prstGeom prst="rect">
            <a:avLst/>
          </a:prstGeom>
        </p:spPr>
      </p:pic>
      <p:pic>
        <p:nvPicPr>
          <p:cNvPr id="27" name="Рисунок 26" descr="pranie-rastenia.jpg">
            <a:hlinkClick r:id="rId25" action="ppaction://hlinksldjump"/>
          </p:cNvPr>
          <p:cNvPicPr>
            <a:picLocks noChangeAspect="1"/>
          </p:cNvPicPr>
          <p:nvPr/>
        </p:nvPicPr>
        <p:blipFill>
          <a:blip r:embed="rId19" cstate="print"/>
          <a:srcRect l="38188" t="-460" r="32675" b="66954"/>
          <a:stretch>
            <a:fillRect/>
          </a:stretch>
        </p:blipFill>
        <p:spPr>
          <a:xfrm>
            <a:off x="6084168" y="4437112"/>
            <a:ext cx="1011127" cy="864096"/>
          </a:xfrm>
          <a:prstGeom prst="rect">
            <a:avLst/>
          </a:prstGeom>
        </p:spPr>
      </p:pic>
      <p:pic>
        <p:nvPicPr>
          <p:cNvPr id="28" name="Рисунок 27" descr="pranie-rastenia.jpg">
            <a:hlinkClick r:id="rId26" action="ppaction://hlinksldjump"/>
          </p:cNvPr>
          <p:cNvPicPr>
            <a:picLocks noChangeAspect="1"/>
          </p:cNvPicPr>
          <p:nvPr/>
        </p:nvPicPr>
        <p:blipFill>
          <a:blip r:embed="rId27" cstate="print"/>
          <a:srcRect t="-460" r="64962" b="68014"/>
          <a:stretch>
            <a:fillRect/>
          </a:stretch>
        </p:blipFill>
        <p:spPr>
          <a:xfrm>
            <a:off x="395536" y="5805264"/>
            <a:ext cx="1150969" cy="792088"/>
          </a:xfrm>
          <a:prstGeom prst="rect">
            <a:avLst/>
          </a:prstGeom>
        </p:spPr>
      </p:pic>
      <p:pic>
        <p:nvPicPr>
          <p:cNvPr id="29" name="Рисунок 28" descr="pranie-rastenia.jpg">
            <a:hlinkClick r:id="rId28" action="ppaction://hlinksldjump"/>
          </p:cNvPr>
          <p:cNvPicPr>
            <a:picLocks noChangeAspect="1"/>
          </p:cNvPicPr>
          <p:nvPr/>
        </p:nvPicPr>
        <p:blipFill>
          <a:blip r:embed="rId29" cstate="print"/>
          <a:srcRect l="65750" b="66954"/>
          <a:stretch>
            <a:fillRect/>
          </a:stretch>
        </p:blipFill>
        <p:spPr>
          <a:xfrm>
            <a:off x="2051720" y="4581128"/>
            <a:ext cx="1205122" cy="864096"/>
          </a:xfrm>
          <a:prstGeom prst="rect">
            <a:avLst/>
          </a:prstGeom>
        </p:spPr>
      </p:pic>
      <p:sp>
        <p:nvSpPr>
          <p:cNvPr id="4105" name="Rectangle 9"/>
          <p:cNvSpPr>
            <a:spLocks noChangeArrowheads="1"/>
          </p:cNvSpPr>
          <p:nvPr/>
        </p:nvSpPr>
        <p:spPr bwMode="auto">
          <a:xfrm>
            <a:off x="3131840" y="4293096"/>
            <a:ext cx="248497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ru-RU" sz="2000" b="1" dirty="0">
                <a:latin typeface="Liberation Serif" pitchFamily="18" charset="0"/>
              </a:rPr>
              <a:t>Ягодники целители</a:t>
            </a:r>
            <a:endParaRPr lang="ru-RU" sz="2000" dirty="0">
              <a:latin typeface="Liberation Serif" pitchFamily="18" charset="0"/>
            </a:endParaRPr>
          </a:p>
        </p:txBody>
      </p:sp>
      <p:pic>
        <p:nvPicPr>
          <p:cNvPr id="31" name="Рисунок 30" descr="pranie-rastenia.jpg">
            <a:hlinkClick r:id="rId30" action="ppaction://hlinksldjump"/>
          </p:cNvPr>
          <p:cNvPicPr>
            <a:picLocks noChangeAspect="1"/>
          </p:cNvPicPr>
          <p:nvPr/>
        </p:nvPicPr>
        <p:blipFill>
          <a:blip r:embed="rId31" cstate="print"/>
          <a:srcRect t="70133" r="68900"/>
          <a:stretch>
            <a:fillRect/>
          </a:stretch>
        </p:blipFill>
        <p:spPr>
          <a:xfrm>
            <a:off x="4139952" y="2636912"/>
            <a:ext cx="908072" cy="648072"/>
          </a:xfrm>
          <a:prstGeom prst="rect">
            <a:avLst/>
          </a:prstGeom>
        </p:spPr>
      </p:pic>
      <p:pic>
        <p:nvPicPr>
          <p:cNvPr id="32" name="Рисунок 31" descr="pranie-rastenia.jpg">
            <a:hlinkClick r:id="rId32" action="ppaction://hlinksldjump"/>
          </p:cNvPr>
          <p:cNvPicPr>
            <a:picLocks noChangeAspect="1"/>
          </p:cNvPicPr>
          <p:nvPr/>
        </p:nvPicPr>
        <p:blipFill>
          <a:blip r:embed="rId11" cstate="print"/>
          <a:srcRect l="59239" t="62773"/>
          <a:stretch>
            <a:fillRect/>
          </a:stretch>
        </p:blipFill>
        <p:spPr>
          <a:xfrm>
            <a:off x="7452320" y="2420888"/>
            <a:ext cx="1060927" cy="720080"/>
          </a:xfrm>
          <a:prstGeom prst="rect">
            <a:avLst/>
          </a:prstGeom>
        </p:spPr>
      </p:pic>
      <p:pic>
        <p:nvPicPr>
          <p:cNvPr id="33" name="Рисунок 32" descr="pranie-rastenia.jpg">
            <a:hlinkClick r:id="rId33" action="ppaction://hlinksldjump"/>
          </p:cNvPr>
          <p:cNvPicPr>
            <a:picLocks noChangeAspect="1"/>
          </p:cNvPicPr>
          <p:nvPr/>
        </p:nvPicPr>
        <p:blipFill>
          <a:blip r:embed="rId34" cstate="print"/>
          <a:srcRect l="38188" t="-460" r="32675" b="66954"/>
          <a:stretch>
            <a:fillRect/>
          </a:stretch>
        </p:blipFill>
        <p:spPr>
          <a:xfrm>
            <a:off x="6084168" y="2420888"/>
            <a:ext cx="842606" cy="720080"/>
          </a:xfrm>
          <a:prstGeom prst="rect">
            <a:avLst/>
          </a:prstGeom>
        </p:spPr>
      </p:pic>
      <p:pic>
        <p:nvPicPr>
          <p:cNvPr id="34" name="Рисунок 33" descr="pranie-rastenia.jpg">
            <a:hlinkClick r:id="rId35" action="ppaction://hlinksldjump"/>
          </p:cNvPr>
          <p:cNvPicPr>
            <a:picLocks noChangeAspect="1"/>
          </p:cNvPicPr>
          <p:nvPr/>
        </p:nvPicPr>
        <p:blipFill>
          <a:blip r:embed="rId13" cstate="print"/>
          <a:srcRect t="-460" r="64962" b="68014"/>
          <a:stretch>
            <a:fillRect/>
          </a:stretch>
        </p:blipFill>
        <p:spPr>
          <a:xfrm>
            <a:off x="539552" y="2420888"/>
            <a:ext cx="941702" cy="648072"/>
          </a:xfrm>
          <a:prstGeom prst="rect">
            <a:avLst/>
          </a:prstGeom>
        </p:spPr>
      </p:pic>
      <p:pic>
        <p:nvPicPr>
          <p:cNvPr id="35" name="Рисунок 34" descr="pranie-rastenia.jpg">
            <a:hlinkClick r:id="rId36" action="ppaction://hlinksldjump"/>
          </p:cNvPr>
          <p:cNvPicPr>
            <a:picLocks noChangeAspect="1"/>
          </p:cNvPicPr>
          <p:nvPr/>
        </p:nvPicPr>
        <p:blipFill>
          <a:blip r:embed="rId37" cstate="print"/>
          <a:srcRect l="65750" b="66954"/>
          <a:stretch>
            <a:fillRect/>
          </a:stretch>
        </p:blipFill>
        <p:spPr>
          <a:xfrm>
            <a:off x="2051720" y="2420888"/>
            <a:ext cx="1080120" cy="774467"/>
          </a:xfrm>
          <a:prstGeom prst="rect">
            <a:avLst/>
          </a:prstGeom>
        </p:spPr>
      </p:pic>
      <p:pic>
        <p:nvPicPr>
          <p:cNvPr id="40" name="Рисунок 39" descr="pranie-rastenia.jpg">
            <a:hlinkClick r:id="rId38" action="ppaction://hlinksldjump"/>
          </p:cNvPr>
          <p:cNvPicPr>
            <a:picLocks noChangeAspect="1"/>
          </p:cNvPicPr>
          <p:nvPr/>
        </p:nvPicPr>
        <p:blipFill>
          <a:blip r:embed="rId31" cstate="print"/>
          <a:srcRect t="70133" r="68900"/>
          <a:stretch>
            <a:fillRect/>
          </a:stretch>
        </p:blipFill>
        <p:spPr>
          <a:xfrm>
            <a:off x="4139952" y="3717032"/>
            <a:ext cx="908072" cy="648072"/>
          </a:xfrm>
          <a:prstGeom prst="rect">
            <a:avLst/>
          </a:prstGeom>
        </p:spPr>
      </p:pic>
      <p:pic>
        <p:nvPicPr>
          <p:cNvPr id="41" name="Рисунок 40" descr="pranie-rastenia.jpg">
            <a:hlinkClick r:id="rId39" action="ppaction://hlinksldjump"/>
          </p:cNvPr>
          <p:cNvPicPr>
            <a:picLocks noChangeAspect="1"/>
          </p:cNvPicPr>
          <p:nvPr/>
        </p:nvPicPr>
        <p:blipFill>
          <a:blip r:embed="rId11" cstate="print"/>
          <a:srcRect l="59239" t="62773"/>
          <a:stretch>
            <a:fillRect/>
          </a:stretch>
        </p:blipFill>
        <p:spPr>
          <a:xfrm>
            <a:off x="7452320" y="3356992"/>
            <a:ext cx="1060927" cy="720080"/>
          </a:xfrm>
          <a:prstGeom prst="rect">
            <a:avLst/>
          </a:prstGeom>
        </p:spPr>
      </p:pic>
      <p:pic>
        <p:nvPicPr>
          <p:cNvPr id="42" name="Рисунок 41" descr="pranie-rastenia.jpg">
            <a:hlinkClick r:id="rId40" action="ppaction://hlinksldjump"/>
          </p:cNvPr>
          <p:cNvPicPr>
            <a:picLocks noChangeAspect="1"/>
          </p:cNvPicPr>
          <p:nvPr/>
        </p:nvPicPr>
        <p:blipFill>
          <a:blip r:embed="rId41" cstate="print"/>
          <a:srcRect l="38188" t="-460" r="32675" b="66954"/>
          <a:stretch>
            <a:fillRect/>
          </a:stretch>
        </p:blipFill>
        <p:spPr>
          <a:xfrm>
            <a:off x="6012160" y="3356992"/>
            <a:ext cx="926867" cy="792088"/>
          </a:xfrm>
          <a:prstGeom prst="rect">
            <a:avLst/>
          </a:prstGeom>
        </p:spPr>
      </p:pic>
      <p:pic>
        <p:nvPicPr>
          <p:cNvPr id="43" name="Рисунок 42" descr="pranie-rastenia.jpg">
            <a:hlinkClick r:id="rId42" action="ppaction://hlinksldjump"/>
          </p:cNvPr>
          <p:cNvPicPr>
            <a:picLocks noChangeAspect="1"/>
          </p:cNvPicPr>
          <p:nvPr/>
        </p:nvPicPr>
        <p:blipFill>
          <a:blip r:embed="rId27" cstate="print"/>
          <a:srcRect t="-460" r="64962" b="68014"/>
          <a:stretch>
            <a:fillRect/>
          </a:stretch>
        </p:blipFill>
        <p:spPr>
          <a:xfrm>
            <a:off x="395536" y="3429000"/>
            <a:ext cx="1150969" cy="792088"/>
          </a:xfrm>
          <a:prstGeom prst="rect">
            <a:avLst/>
          </a:prstGeom>
        </p:spPr>
      </p:pic>
      <p:pic>
        <p:nvPicPr>
          <p:cNvPr id="44" name="Рисунок 43" descr="pranie-rastenia.jpg">
            <a:hlinkClick r:id="rId43" action="ppaction://hlinksldjump"/>
          </p:cNvPr>
          <p:cNvPicPr>
            <a:picLocks noChangeAspect="1"/>
          </p:cNvPicPr>
          <p:nvPr/>
        </p:nvPicPr>
        <p:blipFill>
          <a:blip r:embed="rId29" cstate="print"/>
          <a:srcRect l="65750" b="66954"/>
          <a:stretch>
            <a:fillRect/>
          </a:stretch>
        </p:blipFill>
        <p:spPr>
          <a:xfrm>
            <a:off x="2051720" y="3429000"/>
            <a:ext cx="1205122" cy="864096"/>
          </a:xfrm>
          <a:prstGeom prst="rect">
            <a:avLst/>
          </a:prstGeom>
        </p:spPr>
      </p:pic>
      <p:sp>
        <p:nvSpPr>
          <p:cNvPr id="45" name="Rectangle 9"/>
          <p:cNvSpPr>
            <a:spLocks noChangeArrowheads="1"/>
          </p:cNvSpPr>
          <p:nvPr/>
        </p:nvSpPr>
        <p:spPr bwMode="auto">
          <a:xfrm>
            <a:off x="3203848" y="3212976"/>
            <a:ext cx="240482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Liberation Serif" pitchFamily="18" charset="0"/>
                <a:ea typeface="Calibri" pitchFamily="34" charset="0"/>
                <a:cs typeface="Times New Roman" pitchFamily="18" charset="0"/>
              </a:rPr>
              <a:t>Гости из далека</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6" name="Рисунок 45" descr="pranie-rastenia.jpg">
            <a:hlinkClick r:id="rId44" action="ppaction://hlinksldjump"/>
          </p:cNvPr>
          <p:cNvPicPr>
            <a:picLocks noChangeAspect="1"/>
          </p:cNvPicPr>
          <p:nvPr/>
        </p:nvPicPr>
        <p:blipFill>
          <a:blip r:embed="rId27" cstate="print"/>
          <a:srcRect t="-460" r="64962" b="68014"/>
          <a:stretch>
            <a:fillRect/>
          </a:stretch>
        </p:blipFill>
        <p:spPr>
          <a:xfrm>
            <a:off x="323528" y="4653136"/>
            <a:ext cx="1150969" cy="792088"/>
          </a:xfrm>
          <a:prstGeom prst="rect">
            <a:avLst/>
          </a:prstGeom>
        </p:spPr>
      </p:pic>
      <p:pic>
        <p:nvPicPr>
          <p:cNvPr id="47" name="Рисунок 46" descr="pranie-rastenia.jpg">
            <a:hlinkClick r:id="rId45" action="ppaction://hlinksldjump"/>
          </p:cNvPr>
          <p:cNvPicPr>
            <a:picLocks noChangeAspect="1"/>
          </p:cNvPicPr>
          <p:nvPr/>
        </p:nvPicPr>
        <p:blipFill>
          <a:blip r:embed="rId46" cstate="print"/>
          <a:srcRect t="70133" r="68900"/>
          <a:stretch>
            <a:fillRect/>
          </a:stretch>
        </p:blipFill>
        <p:spPr>
          <a:xfrm>
            <a:off x="3995936" y="5877272"/>
            <a:ext cx="1109865" cy="792088"/>
          </a:xfrm>
          <a:prstGeom prst="rect">
            <a:avLst/>
          </a:prstGeom>
        </p:spPr>
      </p:pic>
      <p:pic>
        <p:nvPicPr>
          <p:cNvPr id="48" name="Рисунок 47" descr="pranie-rastenia.jpg">
            <a:hlinkClick r:id="rId47" action="ppaction://hlinksldjump"/>
          </p:cNvPr>
          <p:cNvPicPr>
            <a:picLocks noChangeAspect="1"/>
          </p:cNvPicPr>
          <p:nvPr/>
        </p:nvPicPr>
        <p:blipFill>
          <a:blip r:embed="rId48" cstate="print"/>
          <a:srcRect l="59239" t="62773"/>
          <a:stretch>
            <a:fillRect/>
          </a:stretch>
        </p:blipFill>
        <p:spPr>
          <a:xfrm>
            <a:off x="7236296" y="5733256"/>
            <a:ext cx="1269274" cy="861491"/>
          </a:xfrm>
          <a:prstGeom prst="rect">
            <a:avLst/>
          </a:prstGeom>
        </p:spPr>
      </p:pic>
      <p:pic>
        <p:nvPicPr>
          <p:cNvPr id="49" name="Рисунок 48" descr="pranie-rastenia.jpg">
            <a:hlinkClick r:id="rId49" action="ppaction://hlinksldjump"/>
          </p:cNvPr>
          <p:cNvPicPr>
            <a:picLocks noChangeAspect="1"/>
          </p:cNvPicPr>
          <p:nvPr/>
        </p:nvPicPr>
        <p:blipFill>
          <a:blip r:embed="rId50" cstate="print"/>
          <a:srcRect l="38188" t="-460" r="32675" b="66954"/>
          <a:stretch>
            <a:fillRect/>
          </a:stretch>
        </p:blipFill>
        <p:spPr>
          <a:xfrm>
            <a:off x="6084168" y="5661248"/>
            <a:ext cx="1095388" cy="936104"/>
          </a:xfrm>
          <a:prstGeom prst="rect">
            <a:avLst/>
          </a:prstGeom>
        </p:spPr>
      </p:pic>
      <p:pic>
        <p:nvPicPr>
          <p:cNvPr id="50" name="Рисунок 49" descr="pranie-rastenia.jpg">
            <a:hlinkClick r:id="rId51" action="ppaction://hlinksldjump"/>
          </p:cNvPr>
          <p:cNvPicPr>
            <a:picLocks noChangeAspect="1"/>
          </p:cNvPicPr>
          <p:nvPr/>
        </p:nvPicPr>
        <p:blipFill>
          <a:blip r:embed="rId29" cstate="print"/>
          <a:srcRect l="65750" b="66954"/>
          <a:stretch>
            <a:fillRect/>
          </a:stretch>
        </p:blipFill>
        <p:spPr>
          <a:xfrm>
            <a:off x="2051720" y="5733256"/>
            <a:ext cx="1205122" cy="864096"/>
          </a:xfrm>
          <a:prstGeom prst="rect">
            <a:avLst/>
          </a:prstGeom>
        </p:spPr>
      </p:pic>
      <p:sp>
        <p:nvSpPr>
          <p:cNvPr id="51" name="Rectangle 9"/>
          <p:cNvSpPr>
            <a:spLocks noChangeArrowheads="1"/>
          </p:cNvSpPr>
          <p:nvPr/>
        </p:nvSpPr>
        <p:spPr bwMode="auto">
          <a:xfrm>
            <a:off x="2915816" y="5445224"/>
            <a:ext cx="359746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ru-RU" sz="2000" b="1" dirty="0" smtClean="0">
                <a:latin typeface="Liberation Serif" pitchFamily="18" charset="0"/>
              </a:rPr>
              <a:t>Деревья. Кустарники. Травы</a:t>
            </a:r>
            <a:endParaRPr lang="ru-RU" sz="2000" dirty="0">
              <a:latin typeface="Liberation Serif" pitchFamily="18" charset="0"/>
            </a:endParaRPr>
          </a:p>
        </p:txBody>
      </p:sp>
      <p:sp>
        <p:nvSpPr>
          <p:cNvPr id="38" name="Выгнутая вверх стрелка 37">
            <a:hlinkClick r:id="rId52" action="ppaction://hlinksldjump"/>
          </p:cNvPr>
          <p:cNvSpPr/>
          <p:nvPr/>
        </p:nvSpPr>
        <p:spPr>
          <a:xfrm>
            <a:off x="8532440" y="6309320"/>
            <a:ext cx="611560" cy="54868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96752"/>
            <a:ext cx="8229600" cy="2692896"/>
          </a:xfrm>
        </p:spPr>
        <p:txBody>
          <a:bodyPr/>
          <a:lstStyle/>
          <a:p>
            <a:pPr algn="ctr">
              <a:buNone/>
            </a:pPr>
            <a:r>
              <a:rPr lang="ru-RU" dirty="0" smtClean="0">
                <a:latin typeface="Liberation Serif" pitchFamily="18" charset="0"/>
              </a:rPr>
              <a:t>Биологически активные вещества, убивающие другие организмы или подавляющие  рост и развитие (большое их содержание имеется в луке, чесноке, хрене, черемухе, у хвойных) </a:t>
            </a:r>
            <a:endParaRPr lang="ru-RU" dirty="0">
              <a:latin typeface="Liberation Serif" pitchFamily="18" charset="0"/>
            </a:endParaRPr>
          </a:p>
        </p:txBody>
      </p:sp>
      <p:sp>
        <p:nvSpPr>
          <p:cNvPr id="4" name="Содержимое 2"/>
          <p:cNvSpPr>
            <a:spLocks noGrp="1"/>
          </p:cNvSpPr>
          <p:nvPr>
            <p:ph type="title"/>
          </p:nvPr>
        </p:nvSpPr>
        <p:spPr>
          <a:xfrm>
            <a:off x="0" y="404664"/>
            <a:ext cx="8229600" cy="562074"/>
          </a:xfrm>
        </p:spPr>
        <p:txBody>
          <a:bodyPr>
            <a:normAutofit/>
          </a:bodyPr>
          <a:lstStyle/>
          <a:p>
            <a:pPr algn="ctr">
              <a:buNone/>
            </a:pPr>
            <a:r>
              <a:rPr lang="ru-RU" sz="2400" b="1" dirty="0" smtClean="0">
                <a:solidFill>
                  <a:schemeClr val="tx2">
                    <a:lumMod val="75000"/>
                  </a:schemeClr>
                </a:solidFill>
              </a:rPr>
              <a:t>Сбор </a:t>
            </a:r>
            <a:r>
              <a:rPr lang="ru-RU" sz="2400" b="1" dirty="0">
                <a:solidFill>
                  <a:schemeClr val="tx2">
                    <a:lumMod val="75000"/>
                  </a:schemeClr>
                </a:solidFill>
              </a:rPr>
              <a:t>лекарственного сырья. Лекарственные </a:t>
            </a:r>
            <a:r>
              <a:rPr lang="ru-RU" sz="2400" b="1" dirty="0" smtClean="0">
                <a:solidFill>
                  <a:schemeClr val="tx2">
                    <a:lumMod val="75000"/>
                  </a:schemeClr>
                </a:solidFill>
              </a:rPr>
              <a:t>формы</a:t>
            </a:r>
          </a:p>
          <a:p>
            <a:pPr algn="ctr">
              <a:buNone/>
            </a:pPr>
            <a:endParaRPr lang="ru-RU" sz="2400" dirty="0">
              <a:solidFill>
                <a:schemeClr val="tx2">
                  <a:lumMod val="75000"/>
                </a:schemeClr>
              </a:solidFill>
            </a:endParaRPr>
          </a:p>
        </p:txBody>
      </p:sp>
      <p:sp>
        <p:nvSpPr>
          <p:cNvPr id="5" name="TextBox 4"/>
          <p:cNvSpPr txBox="1"/>
          <p:nvPr/>
        </p:nvSpPr>
        <p:spPr>
          <a:xfrm>
            <a:off x="7884368" y="188640"/>
            <a:ext cx="976819" cy="830997"/>
          </a:xfrm>
          <a:prstGeom prst="rect">
            <a:avLst/>
          </a:prstGeom>
          <a:noFill/>
        </p:spPr>
        <p:txBody>
          <a:bodyPr wrap="square" rtlCol="0">
            <a:spAutoFit/>
          </a:bodyPr>
          <a:lstStyle/>
          <a:p>
            <a:r>
              <a:rPr lang="ru-RU" sz="4800" b="1" dirty="0" smtClean="0">
                <a:latin typeface="Liberation Serif" pitchFamily="18" charset="0"/>
              </a:rPr>
              <a:t>10</a:t>
            </a:r>
            <a:endParaRPr lang="ru-RU" sz="4800" b="1" dirty="0">
              <a:latin typeface="Liberation Serif" pitchFamily="18" charset="0"/>
            </a:endParaRPr>
          </a:p>
        </p:txBody>
      </p:sp>
      <p:sp>
        <p:nvSpPr>
          <p:cNvPr id="6" name="Прямоугольник 5"/>
          <p:cNvSpPr/>
          <p:nvPr/>
        </p:nvSpPr>
        <p:spPr>
          <a:xfrm>
            <a:off x="3131840" y="4149080"/>
            <a:ext cx="3028393" cy="707886"/>
          </a:xfrm>
          <a:prstGeom prst="rect">
            <a:avLst/>
          </a:prstGeom>
        </p:spPr>
        <p:txBody>
          <a:bodyPr wrap="none">
            <a:spAutoFit/>
          </a:bodyPr>
          <a:lstStyle/>
          <a:p>
            <a:r>
              <a:rPr lang="ru-RU" sz="4000" b="1" u="sng" dirty="0" smtClean="0">
                <a:latin typeface="Liberation Serif" pitchFamily="18" charset="0"/>
              </a:rPr>
              <a:t>Фитонциды</a:t>
            </a:r>
            <a:endParaRPr lang="ru-RU" sz="4000" u="sng" dirty="0">
              <a:latin typeface="Liberation Serif" pitchFamily="18" charset="0"/>
            </a:endParaRPr>
          </a:p>
        </p:txBody>
      </p:sp>
      <p:pic>
        <p:nvPicPr>
          <p:cNvPr id="7" name="Рисунок 6" descr="pranie-rastenia.jpg"/>
          <p:cNvPicPr>
            <a:picLocks noChangeAspect="1"/>
          </p:cNvPicPr>
          <p:nvPr/>
        </p:nvPicPr>
        <p:blipFill>
          <a:blip r:embed="rId2" cstate="print"/>
          <a:srcRect t="-460" r="64962" b="68014"/>
          <a:stretch>
            <a:fillRect/>
          </a:stretch>
        </p:blipFill>
        <p:spPr>
          <a:xfrm>
            <a:off x="7959246" y="908720"/>
            <a:ext cx="1184754" cy="815338"/>
          </a:xfrm>
          <a:prstGeom prst="rect">
            <a:avLst/>
          </a:prstGeom>
        </p:spPr>
      </p:pic>
      <p:pic>
        <p:nvPicPr>
          <p:cNvPr id="8" name="Picture 2" descr="https://avatars.mds.yandex.net/get-zen_doc/3415797/pub_5ee9d0264a887c1a04240012_5ee9d12de5335f770d03c607/scale_1200">
            <a:hlinkClick r:id="rId3" action="ppaction://hlinksldjump"/>
          </p:cNvPr>
          <p:cNvPicPr>
            <a:picLocks noChangeAspect="1" noChangeArrowheads="1"/>
          </p:cNvPicPr>
          <p:nvPr/>
        </p:nvPicPr>
        <p:blipFill>
          <a:blip r:embed="rId4" cstate="print"/>
          <a:srcRect/>
          <a:stretch>
            <a:fillRect/>
          </a:stretch>
        </p:blipFill>
        <p:spPr bwMode="auto">
          <a:xfrm>
            <a:off x="-252536" y="3140968"/>
            <a:ext cx="9396536" cy="3717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ranie-rastenia.jpg">
            <a:hlinkClick r:id="rId2" action="ppaction://hlinksldjump"/>
          </p:cNvPr>
          <p:cNvPicPr>
            <a:picLocks noChangeAspect="1"/>
          </p:cNvPicPr>
          <p:nvPr/>
        </p:nvPicPr>
        <p:blipFill>
          <a:blip r:embed="rId3" cstate="print"/>
          <a:srcRect l="65750" b="66954"/>
          <a:stretch>
            <a:fillRect/>
          </a:stretch>
        </p:blipFill>
        <p:spPr>
          <a:xfrm>
            <a:off x="8063880" y="0"/>
            <a:ext cx="1080120" cy="774467"/>
          </a:xfrm>
          <a:prstGeom prst="rect">
            <a:avLst/>
          </a:prstGeom>
        </p:spPr>
      </p:pic>
      <p:sp>
        <p:nvSpPr>
          <p:cNvPr id="3" name="Содержимое 2"/>
          <p:cNvSpPr>
            <a:spLocks noGrp="1"/>
          </p:cNvSpPr>
          <p:nvPr>
            <p:ph idx="1"/>
          </p:nvPr>
        </p:nvSpPr>
        <p:spPr>
          <a:xfrm>
            <a:off x="539552" y="836712"/>
            <a:ext cx="8229600" cy="1080120"/>
          </a:xfrm>
        </p:spPr>
        <p:txBody>
          <a:bodyPr/>
          <a:lstStyle/>
          <a:p>
            <a:pPr algn="ctr">
              <a:buNone/>
            </a:pPr>
            <a:r>
              <a:rPr lang="ru-RU" dirty="0" smtClean="0">
                <a:latin typeface="Liberation Serif" pitchFamily="18" charset="0"/>
              </a:rPr>
              <a:t>Перечислите основные лекарственные формы</a:t>
            </a:r>
            <a:endParaRPr lang="ru-RU" dirty="0">
              <a:latin typeface="Liberation Serif" pitchFamily="18" charset="0"/>
            </a:endParaRPr>
          </a:p>
        </p:txBody>
      </p:sp>
      <p:sp>
        <p:nvSpPr>
          <p:cNvPr id="4" name="Содержимое 2"/>
          <p:cNvSpPr>
            <a:spLocks noGrp="1"/>
          </p:cNvSpPr>
          <p:nvPr>
            <p:ph type="title"/>
          </p:nvPr>
        </p:nvSpPr>
        <p:spPr>
          <a:xfrm>
            <a:off x="251520" y="260648"/>
            <a:ext cx="7474024" cy="562074"/>
          </a:xfrm>
        </p:spPr>
        <p:txBody>
          <a:bodyPr>
            <a:normAutofit/>
          </a:bodyPr>
          <a:lstStyle/>
          <a:p>
            <a:pPr algn="ctr">
              <a:buNone/>
            </a:pPr>
            <a:r>
              <a:rPr lang="ru-RU" sz="2400" b="1" dirty="0" smtClean="0">
                <a:solidFill>
                  <a:schemeClr val="tx2">
                    <a:lumMod val="75000"/>
                  </a:schemeClr>
                </a:solidFill>
              </a:rPr>
              <a:t>Сбор </a:t>
            </a:r>
            <a:r>
              <a:rPr lang="ru-RU" sz="2400" b="1" dirty="0">
                <a:solidFill>
                  <a:schemeClr val="tx2">
                    <a:lumMod val="75000"/>
                  </a:schemeClr>
                </a:solidFill>
              </a:rPr>
              <a:t>лекарственного сырья. Лекарственные </a:t>
            </a:r>
            <a:r>
              <a:rPr lang="ru-RU" sz="2400" b="1" dirty="0" smtClean="0">
                <a:solidFill>
                  <a:schemeClr val="tx2">
                    <a:lumMod val="75000"/>
                  </a:schemeClr>
                </a:solidFill>
              </a:rPr>
              <a:t>формы</a:t>
            </a:r>
          </a:p>
          <a:p>
            <a:pPr algn="ctr">
              <a:buNone/>
            </a:pPr>
            <a:endParaRPr lang="ru-RU" sz="2400" dirty="0">
              <a:solidFill>
                <a:schemeClr val="tx2">
                  <a:lumMod val="75000"/>
                </a:schemeClr>
              </a:solidFill>
            </a:endParaRPr>
          </a:p>
        </p:txBody>
      </p:sp>
      <p:sp>
        <p:nvSpPr>
          <p:cNvPr id="5" name="TextBox 4"/>
          <p:cNvSpPr txBox="1"/>
          <p:nvPr/>
        </p:nvSpPr>
        <p:spPr>
          <a:xfrm>
            <a:off x="7596336" y="0"/>
            <a:ext cx="976819" cy="830997"/>
          </a:xfrm>
          <a:prstGeom prst="rect">
            <a:avLst/>
          </a:prstGeom>
          <a:noFill/>
        </p:spPr>
        <p:txBody>
          <a:bodyPr wrap="square" rtlCol="0">
            <a:spAutoFit/>
          </a:bodyPr>
          <a:lstStyle/>
          <a:p>
            <a:r>
              <a:rPr lang="ru-RU" sz="4800" b="1" dirty="0" smtClean="0">
                <a:latin typeface="Liberation Serif" pitchFamily="18" charset="0"/>
              </a:rPr>
              <a:t>20</a:t>
            </a:r>
            <a:endParaRPr lang="ru-RU" sz="4800" b="1" dirty="0">
              <a:latin typeface="Liberation Serif" pitchFamily="18" charset="0"/>
            </a:endParaRPr>
          </a:p>
        </p:txBody>
      </p:sp>
      <p:sp>
        <p:nvSpPr>
          <p:cNvPr id="6" name="Прямоугольник 5"/>
          <p:cNvSpPr/>
          <p:nvPr/>
        </p:nvSpPr>
        <p:spPr>
          <a:xfrm>
            <a:off x="539552" y="1700808"/>
            <a:ext cx="8064896" cy="1938992"/>
          </a:xfrm>
          <a:prstGeom prst="rect">
            <a:avLst/>
          </a:prstGeom>
        </p:spPr>
        <p:txBody>
          <a:bodyPr wrap="square">
            <a:spAutoFit/>
          </a:bodyPr>
          <a:lstStyle/>
          <a:p>
            <a:pPr algn="ctr"/>
            <a:r>
              <a:rPr lang="ru-RU" sz="4000" b="1" dirty="0" smtClean="0">
                <a:latin typeface="Liberation Serif" pitchFamily="18" charset="0"/>
              </a:rPr>
              <a:t>порошки, настои и отвары, спиртовые настойки, соки, сиропы, припарки, мази, чай</a:t>
            </a:r>
            <a:endParaRPr lang="ru-RU" sz="4000" u="sng" dirty="0">
              <a:latin typeface="Liberation Serif" pitchFamily="18" charset="0"/>
            </a:endParaRPr>
          </a:p>
        </p:txBody>
      </p:sp>
      <p:pic>
        <p:nvPicPr>
          <p:cNvPr id="8" name="Picture 2" descr="https://avatars.mds.yandex.net/get-zen_doc/3415797/pub_5ee9d0264a887c1a04240012_5ee9d12de5335f770d03c607/scale_1200">
            <a:hlinkClick r:id="rId4" action="ppaction://hlinksldjump"/>
          </p:cNvPr>
          <p:cNvPicPr>
            <a:picLocks noChangeAspect="1" noChangeArrowheads="1"/>
          </p:cNvPicPr>
          <p:nvPr/>
        </p:nvPicPr>
        <p:blipFill>
          <a:blip r:embed="rId5" cstate="print"/>
          <a:srcRect/>
          <a:stretch>
            <a:fillRect/>
          </a:stretch>
        </p:blipFill>
        <p:spPr bwMode="auto">
          <a:xfrm>
            <a:off x="-252536" y="3140968"/>
            <a:ext cx="9396536" cy="371703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pranie-rastenia.jpg"/>
          <p:cNvPicPr>
            <a:picLocks noChangeAspect="1"/>
          </p:cNvPicPr>
          <p:nvPr/>
        </p:nvPicPr>
        <p:blipFill>
          <a:blip r:embed="rId2" cstate="print"/>
          <a:srcRect t="70133" r="68900"/>
          <a:stretch>
            <a:fillRect/>
          </a:stretch>
        </p:blipFill>
        <p:spPr>
          <a:xfrm>
            <a:off x="7971609" y="0"/>
            <a:ext cx="1172391" cy="836712"/>
          </a:xfrm>
          <a:prstGeom prst="rect">
            <a:avLst/>
          </a:prstGeom>
        </p:spPr>
      </p:pic>
      <p:sp>
        <p:nvSpPr>
          <p:cNvPr id="3" name="Содержимое 2"/>
          <p:cNvSpPr>
            <a:spLocks noGrp="1"/>
          </p:cNvSpPr>
          <p:nvPr>
            <p:ph idx="1"/>
          </p:nvPr>
        </p:nvSpPr>
        <p:spPr>
          <a:xfrm>
            <a:off x="395536" y="980728"/>
            <a:ext cx="8229600" cy="2160240"/>
          </a:xfrm>
        </p:spPr>
        <p:txBody>
          <a:bodyPr/>
          <a:lstStyle/>
          <a:p>
            <a:pPr algn="ctr">
              <a:buNone/>
            </a:pPr>
            <a:r>
              <a:rPr lang="ru-RU" dirty="0" smtClean="0">
                <a:latin typeface="Liberation Serif" pitchFamily="18" charset="0"/>
              </a:rPr>
              <a:t>Расположите виды растительного сырья, начиная от самых нежных частей растения и заканчивая наиболее грубыми:</a:t>
            </a:r>
          </a:p>
          <a:p>
            <a:pPr algn="ctr">
              <a:buNone/>
            </a:pPr>
            <a:r>
              <a:rPr lang="ru-RU" i="1" dirty="0" smtClean="0">
                <a:latin typeface="Liberation Serif" pitchFamily="18" charset="0"/>
              </a:rPr>
              <a:t>стебли, цветки, корневище, листья</a:t>
            </a:r>
            <a:endParaRPr lang="ru-RU" i="1" dirty="0">
              <a:latin typeface="Liberation Serif" pitchFamily="18" charset="0"/>
            </a:endParaRPr>
          </a:p>
        </p:txBody>
      </p:sp>
      <p:sp>
        <p:nvSpPr>
          <p:cNvPr id="4" name="Содержимое 2"/>
          <p:cNvSpPr>
            <a:spLocks noGrp="1"/>
          </p:cNvSpPr>
          <p:nvPr>
            <p:ph type="title"/>
          </p:nvPr>
        </p:nvSpPr>
        <p:spPr>
          <a:xfrm>
            <a:off x="-468560" y="260648"/>
            <a:ext cx="8229600" cy="562074"/>
          </a:xfrm>
        </p:spPr>
        <p:txBody>
          <a:bodyPr>
            <a:normAutofit/>
          </a:bodyPr>
          <a:lstStyle/>
          <a:p>
            <a:pPr algn="ctr">
              <a:buNone/>
            </a:pPr>
            <a:r>
              <a:rPr lang="ru-RU" sz="2400" b="1" dirty="0" smtClean="0">
                <a:solidFill>
                  <a:schemeClr val="tx2">
                    <a:lumMod val="75000"/>
                  </a:schemeClr>
                </a:solidFill>
              </a:rPr>
              <a:t>Сбор </a:t>
            </a:r>
            <a:r>
              <a:rPr lang="ru-RU" sz="2400" b="1" dirty="0">
                <a:solidFill>
                  <a:schemeClr val="tx2">
                    <a:lumMod val="75000"/>
                  </a:schemeClr>
                </a:solidFill>
              </a:rPr>
              <a:t>лекарственного сырья. Лекарственные </a:t>
            </a:r>
            <a:r>
              <a:rPr lang="ru-RU" sz="2400" b="1" dirty="0" smtClean="0">
                <a:solidFill>
                  <a:schemeClr val="tx2">
                    <a:lumMod val="75000"/>
                  </a:schemeClr>
                </a:solidFill>
              </a:rPr>
              <a:t>формы</a:t>
            </a:r>
          </a:p>
          <a:p>
            <a:pPr algn="ctr">
              <a:buNone/>
            </a:pPr>
            <a:endParaRPr lang="ru-RU" sz="2400" dirty="0">
              <a:solidFill>
                <a:schemeClr val="tx2">
                  <a:lumMod val="75000"/>
                </a:schemeClr>
              </a:solidFill>
            </a:endParaRPr>
          </a:p>
        </p:txBody>
      </p:sp>
      <p:sp>
        <p:nvSpPr>
          <p:cNvPr id="5" name="TextBox 4"/>
          <p:cNvSpPr txBox="1"/>
          <p:nvPr/>
        </p:nvSpPr>
        <p:spPr>
          <a:xfrm>
            <a:off x="7308304" y="0"/>
            <a:ext cx="976819" cy="830997"/>
          </a:xfrm>
          <a:prstGeom prst="rect">
            <a:avLst/>
          </a:prstGeom>
          <a:noFill/>
        </p:spPr>
        <p:txBody>
          <a:bodyPr wrap="square" rtlCol="0">
            <a:spAutoFit/>
          </a:bodyPr>
          <a:lstStyle/>
          <a:p>
            <a:r>
              <a:rPr lang="ru-RU" sz="4800" b="1" dirty="0" smtClean="0">
                <a:latin typeface="Liberation Serif" pitchFamily="18" charset="0"/>
              </a:rPr>
              <a:t>30</a:t>
            </a:r>
            <a:endParaRPr lang="ru-RU" sz="4800" b="1" dirty="0">
              <a:latin typeface="Liberation Serif" pitchFamily="18" charset="0"/>
            </a:endParaRPr>
          </a:p>
        </p:txBody>
      </p:sp>
      <p:sp>
        <p:nvSpPr>
          <p:cNvPr id="6" name="Прямоугольник 5"/>
          <p:cNvSpPr/>
          <p:nvPr/>
        </p:nvSpPr>
        <p:spPr>
          <a:xfrm>
            <a:off x="323528" y="3140968"/>
            <a:ext cx="8345554" cy="707886"/>
          </a:xfrm>
          <a:prstGeom prst="rect">
            <a:avLst/>
          </a:prstGeom>
        </p:spPr>
        <p:txBody>
          <a:bodyPr wrap="none">
            <a:spAutoFit/>
          </a:bodyPr>
          <a:lstStyle/>
          <a:p>
            <a:r>
              <a:rPr lang="ru-RU" sz="4000" b="1" dirty="0" smtClean="0">
                <a:latin typeface="Liberation Serif" pitchFamily="18" charset="0"/>
              </a:rPr>
              <a:t>цветки, листья, стебли, корневище</a:t>
            </a:r>
            <a:endParaRPr lang="ru-RU" sz="4000" u="sng" dirty="0">
              <a:latin typeface="Liberation Serif" pitchFamily="18" charset="0"/>
            </a:endParaRPr>
          </a:p>
        </p:txBody>
      </p:sp>
      <p:pic>
        <p:nvPicPr>
          <p:cNvPr id="8" name="Picture 2" descr="https://avatars.mds.yandex.net/get-zen_doc/3415797/pub_5ee9d0264a887c1a04240012_5ee9d12de5335f770d03c607/scale_1200">
            <a:hlinkClick r:id="rId3" action="ppaction://hlinksldjump"/>
          </p:cNvPr>
          <p:cNvPicPr>
            <a:picLocks noChangeAspect="1" noChangeArrowheads="1"/>
          </p:cNvPicPr>
          <p:nvPr/>
        </p:nvPicPr>
        <p:blipFill>
          <a:blip r:embed="rId4" cstate="print"/>
          <a:srcRect/>
          <a:stretch>
            <a:fillRect/>
          </a:stretch>
        </p:blipFill>
        <p:spPr bwMode="auto">
          <a:xfrm>
            <a:off x="143000" y="3573016"/>
            <a:ext cx="9001000" cy="35605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1418</Words>
  <Application>Microsoft Office PowerPoint</Application>
  <PresentationFormat>Экран (4:3)</PresentationFormat>
  <Paragraphs>153</Paragraphs>
  <Slides>37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Слайд 1</vt:lpstr>
      <vt:lpstr>Правила игры</vt:lpstr>
      <vt:lpstr>Слайд 3</vt:lpstr>
      <vt:lpstr>Слайд 4</vt:lpstr>
      <vt:lpstr>Слайд 5</vt:lpstr>
      <vt:lpstr>Слайд 6</vt:lpstr>
      <vt:lpstr>Сбор лекарственного сырья. Лекарственные формы </vt:lpstr>
      <vt:lpstr>Сбор лекарственного сырья. Лекарственные формы </vt:lpstr>
      <vt:lpstr>Сбор лекарственного сырья. Лекарственные формы </vt:lpstr>
      <vt:lpstr>Сбор лекарственного сырья. Лекарственные формы </vt:lpstr>
      <vt:lpstr>Сбор лекарственного сырья. Лекарственные формы </vt:lpstr>
      <vt:lpstr>Лекарство под ногами</vt:lpstr>
      <vt:lpstr>Лекарство под ногами</vt:lpstr>
      <vt:lpstr>Лекарство под ногами</vt:lpstr>
      <vt:lpstr>Лекарство под ногами</vt:lpstr>
      <vt:lpstr>Лекарство под ногами</vt:lpstr>
      <vt:lpstr>Аптека на грядке</vt:lpstr>
      <vt:lpstr>Аптека на грядке</vt:lpstr>
      <vt:lpstr>Аптека на грядке</vt:lpstr>
      <vt:lpstr>Аптека на грядке</vt:lpstr>
      <vt:lpstr>Аптека на грядке</vt:lpstr>
      <vt:lpstr>Гости из далека</vt:lpstr>
      <vt:lpstr>Гости из далека</vt:lpstr>
      <vt:lpstr>Гости из далека</vt:lpstr>
      <vt:lpstr>Гости из далека</vt:lpstr>
      <vt:lpstr>Гости из далека</vt:lpstr>
      <vt:lpstr>Деревья. Кустарники. Травы</vt:lpstr>
      <vt:lpstr>Деревья. Кустарники. Травы</vt:lpstr>
      <vt:lpstr>Деревья. Кустарники. Травы</vt:lpstr>
      <vt:lpstr>Деревья. Кустарники. Травы</vt:lpstr>
      <vt:lpstr>Деревья. Кустарники. Травы</vt:lpstr>
      <vt:lpstr>Ягодники целители</vt:lpstr>
      <vt:lpstr>Ягодники целители</vt:lpstr>
      <vt:lpstr>Ягодники целители</vt:lpstr>
      <vt:lpstr>Ягодники целители</vt:lpstr>
      <vt:lpstr>Ягодники целители</vt:lpstr>
      <vt:lpstr>Слайд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timox</dc:creator>
  <cp:lastModifiedBy>timox</cp:lastModifiedBy>
  <cp:revision>10</cp:revision>
  <dcterms:created xsi:type="dcterms:W3CDTF">2021-10-13T08:15:23Z</dcterms:created>
  <dcterms:modified xsi:type="dcterms:W3CDTF">2021-10-18T07:03:17Z</dcterms:modified>
</cp:coreProperties>
</file>