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1" r:id="rId3"/>
    <p:sldId id="260" r:id="rId4"/>
    <p:sldId id="257" r:id="rId5"/>
    <p:sldId id="271" r:id="rId6"/>
    <p:sldId id="280" r:id="rId7"/>
    <p:sldId id="263" r:id="rId8"/>
    <p:sldId id="269" r:id="rId9"/>
    <p:sldId id="266" r:id="rId10"/>
    <p:sldId id="270" r:id="rId11"/>
    <p:sldId id="282" r:id="rId12"/>
    <p:sldId id="283" r:id="rId13"/>
    <p:sldId id="284" r:id="rId14"/>
    <p:sldId id="285" r:id="rId15"/>
    <p:sldId id="286" r:id="rId16"/>
    <p:sldId id="287" r:id="rId17"/>
    <p:sldId id="288" r:id="rId18"/>
    <p:sldId id="289" r:id="rId19"/>
    <p:sldId id="290" r:id="rId20"/>
    <p:sldId id="291" r:id="rId21"/>
    <p:sldId id="292" r:id="rId22"/>
    <p:sldId id="281" r:id="rId23"/>
    <p:sldId id="272" r:id="rId24"/>
    <p:sldId id="273" r:id="rId25"/>
    <p:sldId id="274" r:id="rId26"/>
    <p:sldId id="275" r:id="rId27"/>
    <p:sldId id="276" r:id="rId28"/>
    <p:sldId id="277" r:id="rId29"/>
    <p:sldId id="293" r:id="rId30"/>
    <p:sldId id="294" r:id="rId31"/>
    <p:sldId id="278" r:id="rId32"/>
    <p:sldId id="279"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12498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336850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778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288129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907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130388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130178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69451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193101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BFD449-537A-47E6-83A8-18CA0D022949}" type="datetimeFigureOut">
              <a:rPr lang="ru-RU" smtClean="0"/>
              <a:t>14.09.2020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28336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2BFD449-537A-47E6-83A8-18CA0D022949}" type="datetimeFigureOut">
              <a:rPr lang="ru-RU" smtClean="0"/>
              <a:t>14.09.2020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398364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2BFD449-537A-47E6-83A8-18CA0D022949}" type="datetimeFigureOut">
              <a:rPr lang="ru-RU" smtClean="0"/>
              <a:t>14.09.2020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224793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2BFD449-537A-47E6-83A8-18CA0D022949}" type="datetimeFigureOut">
              <a:rPr lang="ru-RU" smtClean="0"/>
              <a:t>14.09.2020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332993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FD449-537A-47E6-83A8-18CA0D022949}" type="datetimeFigureOut">
              <a:rPr lang="ru-RU" smtClean="0"/>
              <a:t>14.09.2020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233015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BFD449-537A-47E6-83A8-18CA0D022949}" type="datetimeFigureOut">
              <a:rPr lang="ru-RU" smtClean="0"/>
              <a:t>14.09.2020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D91177-33E0-4305-B8ED-EBC44C055C9A}" type="slidenum">
              <a:rPr lang="ru-RU" smtClean="0"/>
              <a:t>‹#›</a:t>
            </a:fld>
            <a:endParaRPr lang="ru-RU"/>
          </a:p>
        </p:txBody>
      </p:sp>
    </p:spTree>
    <p:extLst>
      <p:ext uri="{BB962C8B-B14F-4D97-AF65-F5344CB8AC3E}">
        <p14:creationId xmlns:p14="http://schemas.microsoft.com/office/powerpoint/2010/main" val="140975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D91177-33E0-4305-B8ED-EBC44C055C9A}" type="slidenum">
              <a:rPr lang="ru-RU" smtClean="0"/>
              <a:t>‹#›</a:t>
            </a:fld>
            <a:endParaRPr lang="ru-RU"/>
          </a:p>
        </p:txBody>
      </p:sp>
      <p:sp>
        <p:nvSpPr>
          <p:cNvPr id="5" name="Date Placeholder 4"/>
          <p:cNvSpPr>
            <a:spLocks noGrp="1"/>
          </p:cNvSpPr>
          <p:nvPr>
            <p:ph type="dt" sz="half" idx="10"/>
          </p:nvPr>
        </p:nvSpPr>
        <p:spPr/>
        <p:txBody>
          <a:bodyPr/>
          <a:lstStyle/>
          <a:p>
            <a:fld id="{D2BFD449-537A-47E6-83A8-18CA0D022949}" type="datetimeFigureOut">
              <a:rPr lang="ru-RU" smtClean="0"/>
              <a:t>14.09.2020</a:t>
            </a:fld>
            <a:endParaRPr lang="ru-RU"/>
          </a:p>
        </p:txBody>
      </p:sp>
    </p:spTree>
    <p:extLst>
      <p:ext uri="{BB962C8B-B14F-4D97-AF65-F5344CB8AC3E}">
        <p14:creationId xmlns:p14="http://schemas.microsoft.com/office/powerpoint/2010/main" val="74888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FD449-537A-47E6-83A8-18CA0D022949}" type="datetimeFigureOut">
              <a:rPr lang="ru-RU" smtClean="0"/>
              <a:t>14.09.2020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D91177-33E0-4305-B8ED-EBC44C055C9A}" type="slidenum">
              <a:rPr lang="ru-RU" smtClean="0"/>
              <a:t>‹#›</a:t>
            </a:fld>
            <a:endParaRPr lang="ru-RU"/>
          </a:p>
        </p:txBody>
      </p:sp>
    </p:spTree>
    <p:extLst>
      <p:ext uri="{BB962C8B-B14F-4D97-AF65-F5344CB8AC3E}">
        <p14:creationId xmlns:p14="http://schemas.microsoft.com/office/powerpoint/2010/main" val="1524324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1257"/>
            <a:ext cx="8596668" cy="1669143"/>
          </a:xfrm>
        </p:spPr>
        <p:txBody>
          <a:bodyPr/>
          <a:lstStyle/>
          <a:p>
            <a:r>
              <a:rPr lang="ru-RU" dirty="0" smtClean="0">
                <a:solidFill>
                  <a:srgbClr val="002060"/>
                </a:solidFill>
              </a:rPr>
              <a:t>Изучение  приспособлений  почвенных животных к передвижению в почве.</a:t>
            </a:r>
            <a:endParaRPr lang="ru-RU" dirty="0">
              <a:solidFill>
                <a:srgbClr val="002060"/>
              </a:solidFill>
            </a:endParaRPr>
          </a:p>
        </p:txBody>
      </p:sp>
      <p:pic>
        <p:nvPicPr>
          <p:cNvPr id="22530" name="Picture 2" descr="https://s2.travelask.ru/system/images/files/000/302/096/wysiwyg/pic123.jpg?149710250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74028" y="2160588"/>
            <a:ext cx="6403981"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18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myslide.ru/documents_4/daf3325c3b2d0b1086acf3fd4332fd10/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0" y="0"/>
            <a:ext cx="89528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6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074" y="96588"/>
            <a:ext cx="8596668" cy="912478"/>
          </a:xfrm>
        </p:spPr>
        <p:txBody>
          <a:bodyPr/>
          <a:lstStyle/>
          <a:p>
            <a:pPr algn="ctr"/>
            <a:r>
              <a:rPr lang="ru-RU" dirty="0" smtClean="0"/>
              <a:t>А теперь о самых крупных …</a:t>
            </a:r>
            <a:endParaRPr lang="ru-RU" dirty="0"/>
          </a:p>
        </p:txBody>
      </p:sp>
      <p:pic>
        <p:nvPicPr>
          <p:cNvPr id="25602" name="Picture 2" descr="https://avatars.mds.yandex.net/get-zen_doc/112656/pub_5a93f2e23c50f7398387453d_5a93f2fd4826774064ab8e3d/scale_24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44585" y="3080028"/>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1074" y="686045"/>
            <a:ext cx="6096000" cy="5262979"/>
          </a:xfrm>
          <a:prstGeom prst="rect">
            <a:avLst/>
          </a:prstGeom>
        </p:spPr>
        <p:txBody>
          <a:bodyPr>
            <a:spAutoFit/>
          </a:bodyPr>
          <a:lstStyle/>
          <a:p>
            <a:pPr algn="ctr"/>
            <a:r>
              <a:rPr lang="ru-RU" sz="2800" dirty="0">
                <a:solidFill>
                  <a:srgbClr val="000000"/>
                </a:solidFill>
                <a:latin typeface="Times New Roman" panose="02020603050405020304" pitchFamily="18" charset="0"/>
                <a:cs typeface="Times New Roman" panose="02020603050405020304" pitchFamily="18" charset="0"/>
              </a:rPr>
              <a:t>Г</a:t>
            </a:r>
            <a:r>
              <a:rPr lang="ru-RU" sz="2800" b="0" i="0" dirty="0" smtClean="0">
                <a:solidFill>
                  <a:srgbClr val="000000"/>
                </a:solidFill>
                <a:effectLst/>
                <a:latin typeface="Times New Roman" panose="02020603050405020304" pitchFamily="18" charset="0"/>
                <a:cs typeface="Times New Roman" panose="02020603050405020304" pitchFamily="18" charset="0"/>
              </a:rPr>
              <a:t>олый землекоп</a:t>
            </a:r>
          </a:p>
          <a:p>
            <a:r>
              <a:rPr lang="ru-RU" sz="2800" b="0" i="0" dirty="0" smtClean="0">
                <a:solidFill>
                  <a:srgbClr val="000000"/>
                </a:solidFill>
                <a:effectLst/>
                <a:latin typeface="Times New Roman" panose="02020603050405020304" pitchFamily="18" charset="0"/>
                <a:cs typeface="Times New Roman" panose="02020603050405020304" pitchFamily="18" charset="0"/>
              </a:rPr>
              <a:t>Этот маленький грызун относится к семейству </a:t>
            </a:r>
            <a:r>
              <a:rPr lang="ru-RU" sz="2800" b="0" i="0" dirty="0" err="1" smtClean="0">
                <a:solidFill>
                  <a:srgbClr val="000000"/>
                </a:solidFill>
                <a:effectLst/>
                <a:latin typeface="Times New Roman" panose="02020603050405020304" pitchFamily="18" charset="0"/>
                <a:cs typeface="Times New Roman" panose="02020603050405020304" pitchFamily="18" charset="0"/>
              </a:rPr>
              <a:t>землекоповых</a:t>
            </a:r>
            <a:r>
              <a:rPr lang="ru-RU" sz="2800" b="0" i="0" dirty="0" smtClean="0">
                <a:solidFill>
                  <a:srgbClr val="000000"/>
                </a:solidFill>
                <a:effectLst/>
                <a:latin typeface="Times New Roman" panose="02020603050405020304" pitchFamily="18" charset="0"/>
                <a:cs typeface="Times New Roman" panose="02020603050405020304" pitchFamily="18" charset="0"/>
              </a:rPr>
              <a:t>. Его отличительные черты – </a:t>
            </a:r>
            <a:r>
              <a:rPr lang="ru-RU" sz="2800" b="0" i="0" dirty="0" err="1" smtClean="0">
                <a:solidFill>
                  <a:srgbClr val="000000"/>
                </a:solidFill>
                <a:effectLst/>
                <a:latin typeface="Times New Roman" panose="02020603050405020304" pitchFamily="18" charset="0"/>
                <a:cs typeface="Times New Roman" panose="02020603050405020304" pitchFamily="18" charset="0"/>
              </a:rPr>
              <a:t>холоднокровность</a:t>
            </a:r>
            <a:r>
              <a:rPr lang="ru-RU" sz="2800" b="0" i="0" dirty="0" smtClean="0">
                <a:solidFill>
                  <a:srgbClr val="000000"/>
                </a:solidFill>
                <a:effectLst/>
                <a:latin typeface="Times New Roman" panose="02020603050405020304" pitchFamily="18" charset="0"/>
                <a:cs typeface="Times New Roman" panose="02020603050405020304" pitchFamily="18" charset="0"/>
              </a:rPr>
              <a:t>, отсутствие чувствительности к боли и различным кислотам. Из всех грызунов именно голый землекоп живет дольше всех – 28 лет. Возможно, внешне этот малыш может кого-то напугать, однако на самом деле это животное не агрессивное и доброе.</a:t>
            </a:r>
            <a:endParaRPr lang="ru-RU"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28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3869"/>
            <a:ext cx="10515600" cy="881784"/>
          </a:xfrm>
        </p:spPr>
        <p:txBody>
          <a:bodyPr/>
          <a:lstStyle/>
          <a:p>
            <a:pPr algn="ctr"/>
            <a:r>
              <a:rPr lang="ru-RU" b="0" i="0" dirty="0" smtClean="0">
                <a:solidFill>
                  <a:srgbClr val="000000"/>
                </a:solidFill>
                <a:effectLst/>
                <a:latin typeface="YS Text Fallback"/>
              </a:rPr>
              <a:t>Гигантский слепыш</a:t>
            </a:r>
            <a:endParaRPr lang="ru-RU" dirty="0"/>
          </a:p>
        </p:txBody>
      </p:sp>
      <p:pic>
        <p:nvPicPr>
          <p:cNvPr id="26626" name="Picture 2" descr="https://avatars.mds.yandex.net/get-zen_doc/52326/pub_5a93f2e23c50f7398387453d_5a93f2fda936f438507a281e/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07086" y="2509269"/>
            <a:ext cx="4121721" cy="28439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82745" y="806018"/>
            <a:ext cx="7263084" cy="5262979"/>
          </a:xfrm>
          <a:prstGeom prst="rect">
            <a:avLst/>
          </a:prstGeom>
        </p:spPr>
        <p:txBody>
          <a:bodyPr wrap="square">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В длину этот гигант достигает 35 сантиметров, а весит около одного килограмма. Верх тела окрашен в светло-серый или охристо-бурый оттенок. Это подземное существо живет только под землей, никогда не выбираясь из своих сооружений. Слепыши любят строить многоярусные системы входов и выходов. Чаще всего они выкапывают свои кормовые ходы на глубине 30-50 сантиметров, как правило, в прослойках песка. Вся длина этих кормов достигает 500 метров, однако бывают ходы и меньше. Кладовые и гнездовые камеры слепышей находятся на глубине до 3 метров. Эти существа имеют огромные зубы, которыми с легкостью могут прокусить штык лопаты, так что лучше не брать их на руки.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58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705" y="59660"/>
            <a:ext cx="8596668" cy="534106"/>
          </a:xfrm>
        </p:spPr>
        <p:txBody>
          <a:bodyPr>
            <a:normAutofit fontScale="90000"/>
          </a:bodyPr>
          <a:lstStyle/>
          <a:p>
            <a:pPr algn="ctr"/>
            <a:r>
              <a:rPr lang="ru-RU" b="0" i="0" dirty="0" smtClean="0">
                <a:solidFill>
                  <a:srgbClr val="000000"/>
                </a:solidFill>
                <a:effectLst/>
                <a:latin typeface="YS Text Fallback"/>
              </a:rPr>
              <a:t>Крот</a:t>
            </a:r>
            <a:endParaRPr lang="ru-RU" dirty="0"/>
          </a:p>
        </p:txBody>
      </p:sp>
      <p:pic>
        <p:nvPicPr>
          <p:cNvPr id="27650" name="Picture 2" descr="https://avatars.mds.yandex.net/get-zen_doc/118604/pub_5a93f2e23c50f7398387453d_5a93f2fe57906a261b9efc57/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56713" y="2232561"/>
            <a:ext cx="5213633" cy="34670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0713" y="593766"/>
            <a:ext cx="5861957" cy="5632311"/>
          </a:xfrm>
          <a:prstGeom prst="rect">
            <a:avLst/>
          </a:prstGeom>
        </p:spPr>
        <p:txBody>
          <a:bodyPr wrap="square">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Кроты относятся к млекопитающим, к отряду насекомоядных. Кроты бывают, как и совсем маленьких размеров, так и больших. К примеру, некоторые из них едва достигают 5 сантиметров, в то время как другие вырастают до 20 сантиметров. Вес кротов колеблется от 9 грамм до 170 грамм. Кроты прекрасно приспособлены к жизни под землей. Туловище этих существ вытянутое, круглое, на котором имеется ровный и бархатный мех. Главная особенность крота, которая помогает ему двигаться в любом направлении под землей – это его шуба, ворсинки которой растут вверх.</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67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841" y="110836"/>
            <a:ext cx="8596668" cy="613559"/>
          </a:xfrm>
        </p:spPr>
        <p:txBody>
          <a:bodyPr>
            <a:normAutofit fontScale="90000"/>
          </a:bodyPr>
          <a:lstStyle/>
          <a:p>
            <a:pPr algn="ctr"/>
            <a:r>
              <a:rPr lang="ru-RU" b="0" i="0" dirty="0" err="1" smtClean="0">
                <a:solidFill>
                  <a:srgbClr val="000000"/>
                </a:solidFill>
                <a:effectLst/>
                <a:latin typeface="YS Text Fallback"/>
              </a:rPr>
              <a:t>Туко-туко</a:t>
            </a:r>
            <a:endParaRPr lang="ru-RU" dirty="0"/>
          </a:p>
        </p:txBody>
      </p:sp>
      <p:pic>
        <p:nvPicPr>
          <p:cNvPr id="28674" name="Picture 2" descr="https://avatars.mds.yandex.net/get-zen_doc/48747/pub_5a93f2e23c50f7398387453d_5a93f2ff8c8be35e7e03cc27/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95803" y="2188778"/>
            <a:ext cx="5143896" cy="34292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8550" y="724395"/>
            <a:ext cx="5810993" cy="4893647"/>
          </a:xfrm>
          <a:prstGeom prst="rect">
            <a:avLst/>
          </a:prstGeom>
        </p:spPr>
        <p:txBody>
          <a:bodyPr wrap="square">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Крошечные грызуны, вес которых не превышает 700 грамм. В длину малыши достигают 20-25 сантиметров, а длина их хвоста может достигать 8 сантиметров. Морфологические признаки этих зверей полностью указывают на то, что они приспособлены к жизни под землей. </a:t>
            </a:r>
            <a:r>
              <a:rPr lang="ru-RU" sz="2400" b="0" i="0" dirty="0" err="1" smtClean="0">
                <a:solidFill>
                  <a:srgbClr val="000000"/>
                </a:solidFill>
                <a:effectLst/>
                <a:latin typeface="Times New Roman" panose="02020603050405020304" pitchFamily="18" charset="0"/>
                <a:cs typeface="Times New Roman" panose="02020603050405020304" pitchFamily="18" charset="0"/>
              </a:rPr>
              <a:t>Туко-туко</a:t>
            </a:r>
            <a:r>
              <a:rPr lang="ru-RU" sz="2400" b="0" i="0" dirty="0" smtClean="0">
                <a:solidFill>
                  <a:srgbClr val="000000"/>
                </a:solidFill>
                <a:effectLst/>
                <a:latin typeface="Times New Roman" panose="02020603050405020304" pitchFamily="18" charset="0"/>
                <a:cs typeface="Times New Roman" panose="02020603050405020304" pitchFamily="18" charset="0"/>
              </a:rPr>
              <a:t> ведет исключительно подземный образ жизни, они строят множество запутанных ходов, в которых хранятся их кладовые, уборные и гнездовые камеры. Животные используют песчаные или рыхлые почвы, чтобы построить свой дом.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58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0" dirty="0" smtClean="0">
                <a:solidFill>
                  <a:srgbClr val="000000"/>
                </a:solidFill>
                <a:effectLst/>
                <a:latin typeface="YS Text Fallback"/>
              </a:rPr>
              <a:t>Гофер</a:t>
            </a:r>
            <a:endParaRPr lang="ru-RU" dirty="0"/>
          </a:p>
        </p:txBody>
      </p:sp>
      <p:pic>
        <p:nvPicPr>
          <p:cNvPr id="29698" name="Picture 2" descr="https://avatars.mds.yandex.net/get-zen_doc/209388/pub_5a93f2e23c50f7398387453d_5a93f2ff4826774064ab8e3e/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73334" y="1649949"/>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6052" y="1488807"/>
            <a:ext cx="6096000" cy="3046988"/>
          </a:xfrm>
          <a:prstGeom prst="rect">
            <a:avLst/>
          </a:prstGeom>
        </p:spPr>
        <p:txBody>
          <a:bodyPr>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Следующее существо в длину достигает 10-35 сантиметров, а его хвост 5-15 сантиметров. Вес гоферов едва доходит до одного килограмма. Большую часть своей жизни зверьки проводят в своих запутанных ходах, которые они прокладывают на различных горизонтах почвы. В длину тоннели могут достигать 100 метров.</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60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0" dirty="0" smtClean="0">
                <a:solidFill>
                  <a:srgbClr val="000000"/>
                </a:solidFill>
                <a:effectLst/>
                <a:latin typeface="YS Text Fallback"/>
              </a:rPr>
              <a:t>Пятнистая змея</a:t>
            </a:r>
            <a:endParaRPr lang="ru-RU" dirty="0"/>
          </a:p>
        </p:txBody>
      </p:sp>
      <p:pic>
        <p:nvPicPr>
          <p:cNvPr id="30722" name="Picture 2" descr="https://avatars.mds.yandex.net/get-zen_doc/119454/pub_5a93f2e23c50f7398387453d_5a93f2ff256d5cdc5702380f/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02036" y="1835313"/>
            <a:ext cx="5175249" cy="38814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6052" y="1835313"/>
            <a:ext cx="5525984" cy="2677656"/>
          </a:xfrm>
          <a:prstGeom prst="rect">
            <a:avLst/>
          </a:prstGeom>
        </p:spPr>
        <p:txBody>
          <a:bodyPr wrap="square">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Этот вид относится к роду цилиндрических. Змея по своим размерам довольно маленькая, но очень плотная. Окрас змеи черный с бурыми пятнами, расположенными в два ряда. Живет только под землей, а питается дождевыми червяками.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21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0" dirty="0" smtClean="0">
                <a:solidFill>
                  <a:srgbClr val="000000"/>
                </a:solidFill>
                <a:effectLst/>
                <a:latin typeface="YS Text Fallback"/>
              </a:rPr>
              <a:t>Карась</a:t>
            </a:r>
            <a:endParaRPr lang="ru-RU" dirty="0"/>
          </a:p>
        </p:txBody>
      </p:sp>
      <p:pic>
        <p:nvPicPr>
          <p:cNvPr id="31746" name="Picture 2" descr="https://avatars.mds.yandex.net/get-zen_doc/52326/pub_5a93f2e23c50f7398387453d_5a93f300256d5cdc57023810/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41356" y="2374344"/>
            <a:ext cx="5178293" cy="38814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9179" y="1890686"/>
            <a:ext cx="6096000" cy="2677656"/>
          </a:xfrm>
          <a:prstGeom prst="rect">
            <a:avLst/>
          </a:prstGeom>
        </p:spPr>
        <p:txBody>
          <a:bodyPr>
            <a:spAutoFit/>
          </a:bodyPr>
          <a:lstStyle/>
          <a:p>
            <a:r>
              <a:rPr lang="ru-RU" sz="2800" b="0" i="0" dirty="0" smtClean="0">
                <a:solidFill>
                  <a:srgbClr val="000000"/>
                </a:solidFill>
                <a:effectLst/>
                <a:latin typeface="Times New Roman" panose="02020603050405020304" pitchFamily="18" charset="0"/>
                <a:cs typeface="Times New Roman" panose="02020603050405020304" pitchFamily="18" charset="0"/>
              </a:rPr>
              <a:t>Эта рыба практически всегда живет в донном муле, однако когда водоем высыхает, она зарывается под землю. Караси могут прокапывать от 1 до 10 метров, а под землей могут жить в течение нескольких лет.</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84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0" dirty="0" smtClean="0">
                <a:solidFill>
                  <a:srgbClr val="000000"/>
                </a:solidFill>
                <a:effectLst/>
                <a:latin typeface="YS Text Fallback"/>
              </a:rPr>
              <a:t>Медведка</a:t>
            </a:r>
            <a:endParaRPr lang="ru-RU" dirty="0"/>
          </a:p>
        </p:txBody>
      </p:sp>
      <p:pic>
        <p:nvPicPr>
          <p:cNvPr id="32770" name="Picture 2" descr="https://avatars.mds.yandex.net/get-zen_doc/98165/pub_5a93f2e23c50f7398387453d_5a93f300dcaf8ede35ccf4d1/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79797" y="2850078"/>
            <a:ext cx="4792705" cy="287562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8546" y="1522826"/>
            <a:ext cx="6096000" cy="4524315"/>
          </a:xfrm>
          <a:prstGeom prst="rect">
            <a:avLst/>
          </a:prstGeom>
        </p:spPr>
        <p:txBody>
          <a:bodyPr>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Это насекомое – одно из самых крупных. В длину медведка может вырастать до 5 сантиметров. Брюхо этого существа в трижды больше головогруди, на ощупь мягкое, диаметр достигает 1 сантиметра. На конце брюха имеются нитевидные парные придатки, длина которых составляет 1 сантиметр. Как и другие существа в этом списке, медведка ведет подземный образ жизни, однако бывают случаи, когда насекомое выбирается на поверхность, как правило, в ночное время.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8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0" dirty="0" smtClean="0">
                <a:solidFill>
                  <a:srgbClr val="000000"/>
                </a:solidFill>
                <a:effectLst/>
                <a:latin typeface="YS Text Fallback"/>
              </a:rPr>
              <a:t>Майский жук</a:t>
            </a:r>
            <a:endParaRPr lang="ru-RU" dirty="0"/>
          </a:p>
        </p:txBody>
      </p:sp>
      <p:pic>
        <p:nvPicPr>
          <p:cNvPr id="33794" name="Picture 2" descr="https://avatars.mds.yandex.net/get-zen_doc/98843/pub_5a93f2e23c50f7398387453d_5a93f301799d9d77cc76a52d/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468624" y="3016332"/>
            <a:ext cx="4518829" cy="31104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4805" y="1554586"/>
            <a:ext cx="6654140" cy="4893647"/>
          </a:xfrm>
          <a:prstGeom prst="rect">
            <a:avLst/>
          </a:prstGeom>
        </p:spPr>
        <p:txBody>
          <a:bodyPr wrap="square">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Взрослые особи  в длину достигают от 28 </a:t>
            </a:r>
            <a:r>
              <a:rPr lang="ru-RU" sz="2400" dirty="0" smtClean="0">
                <a:solidFill>
                  <a:srgbClr val="000000"/>
                </a:solidFill>
                <a:latin typeface="Times New Roman" panose="02020603050405020304" pitchFamily="18" charset="0"/>
                <a:cs typeface="Times New Roman" panose="02020603050405020304" pitchFamily="18" charset="0"/>
              </a:rPr>
              <a:t>до</a:t>
            </a:r>
            <a:r>
              <a:rPr lang="ru-RU" sz="2400" b="0" i="0" dirty="0" smtClean="0">
                <a:solidFill>
                  <a:srgbClr val="000000"/>
                </a:solidFill>
                <a:effectLst/>
                <a:latin typeface="Times New Roman" panose="02020603050405020304" pitchFamily="18" charset="0"/>
                <a:cs typeface="Times New Roman" panose="02020603050405020304" pitchFamily="18" charset="0"/>
              </a:rPr>
              <a:t> 32 </a:t>
            </a:r>
            <a:r>
              <a:rPr lang="ru-RU" sz="2400" b="0" i="0" dirty="0" smtClean="0">
                <a:solidFill>
                  <a:srgbClr val="000000"/>
                </a:solidFill>
                <a:effectLst/>
                <a:latin typeface="Times New Roman" panose="02020603050405020304" pitchFamily="18" charset="0"/>
                <a:cs typeface="Times New Roman" panose="02020603050405020304" pitchFamily="18" charset="0"/>
              </a:rPr>
              <a:t>миллиметров. Их тело окрашено в черный цвет, а крылья в темно-бурый оттенок. Живут майские жуки под землей, однако в мае они выбираются на поверхность и живут там около двух месяцев. Спустя две недели происходит процесс спаривания, в результате чего самка откладывает яйца под землей на глубине 20 сантиметров. Процесс откладывания яиц может осуществляться сразу в несколько этапов, в результате чего самка откладывает около 70 яиц. Как только кладка подходит к концу, самка тут же умирает.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7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1.infourok.ru/uploads/ex/0097/0000b05e-0e47efd9/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0" y="0"/>
            <a:ext cx="9155875" cy="689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24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24199"/>
          </a:xfrm>
        </p:spPr>
        <p:txBody>
          <a:bodyPr/>
          <a:lstStyle/>
          <a:p>
            <a:pPr algn="ctr"/>
            <a:r>
              <a:rPr lang="ru-RU" b="0" i="0" dirty="0" smtClean="0">
                <a:solidFill>
                  <a:srgbClr val="000000"/>
                </a:solidFill>
                <a:effectLst/>
                <a:latin typeface="YS Text Fallback"/>
              </a:rPr>
              <a:t>Дождевой червь</a:t>
            </a:r>
            <a:endParaRPr lang="ru-RU" dirty="0"/>
          </a:p>
        </p:txBody>
      </p:sp>
      <p:pic>
        <p:nvPicPr>
          <p:cNvPr id="34818" name="Picture 2" descr="https://avatars.mds.yandex.net/get-zen_doc/48747/pub_5a93f2e23c50f7398387453d_5a93f3014826774064ab8e3f/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89085" y="1756827"/>
            <a:ext cx="5082834" cy="38814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2931" y="1289324"/>
            <a:ext cx="5775366" cy="5632311"/>
          </a:xfrm>
          <a:prstGeom prst="rect">
            <a:avLst/>
          </a:prstGeom>
        </p:spPr>
        <p:txBody>
          <a:bodyPr wrap="square">
            <a:spAutoFit/>
          </a:bodyPr>
          <a:lstStyle/>
          <a:p>
            <a:r>
              <a:rPr lang="ru-RU" sz="2400" b="0" i="0" dirty="0" smtClean="0">
                <a:solidFill>
                  <a:srgbClr val="000000"/>
                </a:solidFill>
                <a:effectLst/>
                <a:latin typeface="Times New Roman" panose="02020603050405020304" pitchFamily="18" charset="0"/>
                <a:cs typeface="Times New Roman" panose="02020603050405020304" pitchFamily="18" charset="0"/>
              </a:rPr>
              <a:t>В длину черви вырастают до 2 метров, а их тело состоит из огромного количества кольцеобразных сегментов. Двигаясь, черви опираются на специальные щетинки, которые находятся на каждом кольце, за исключением переднего. Примерное число щетинок на каждом сегменте составляет от 8 до нескольких десятков. Дождевых червей можно встретить везде, кроме Антарктиды, так как там они не обитают. Несмотря на то, что они ведут подземный образ жизни, черви вылезают на поверхность земли после дождя, из-за чего и получили такое название.</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20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8460179" cy="1689306"/>
          </a:xfrm>
        </p:spPr>
        <p:txBody>
          <a:bodyPr>
            <a:normAutofit fontScale="90000"/>
          </a:bodyPr>
          <a:lstStyle/>
          <a:p>
            <a:r>
              <a:rPr lang="ru-RU" dirty="0" smtClean="0">
                <a:solidFill>
                  <a:srgbClr val="002060"/>
                </a:solidFill>
              </a:rPr>
              <a:t>Обитание в почвенной среде приводит к </a:t>
            </a:r>
            <a:br>
              <a:rPr lang="ru-RU" dirty="0" smtClean="0">
                <a:solidFill>
                  <a:srgbClr val="002060"/>
                </a:solidFill>
              </a:rPr>
            </a:br>
            <a:r>
              <a:rPr lang="ru-RU" dirty="0" smtClean="0">
                <a:solidFill>
                  <a:srgbClr val="002060"/>
                </a:solidFill>
              </a:rPr>
              <a:t>тому, что у разных живых организмов возникают сходные приспособления.</a:t>
            </a:r>
            <a:endParaRPr lang="ru-RU" dirty="0">
              <a:solidFill>
                <a:srgbClr val="002060"/>
              </a:solidFill>
            </a:endParaRPr>
          </a:p>
        </p:txBody>
      </p:sp>
      <p:pic>
        <p:nvPicPr>
          <p:cNvPr id="37890" name="Picture 2" descr="https://ds04.infourok.ru/uploads/ex/1036/000f8d0d-f5fcd596/hello_html_5194ad1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024" y="2054431"/>
            <a:ext cx="4231164" cy="4453349"/>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http://bezklopa.ru/wp-content/uploads/2016/06/SlepyishNo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856" y="2054431"/>
            <a:ext cx="53721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55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945" y="95002"/>
            <a:ext cx="10515600" cy="657535"/>
          </a:xfrm>
        </p:spPr>
        <p:txBody>
          <a:bodyPr>
            <a:normAutofit/>
          </a:bodyPr>
          <a:lstStyle/>
          <a:p>
            <a:r>
              <a:rPr lang="ru-RU" b="0" i="0" dirty="0" smtClean="0">
                <a:solidFill>
                  <a:srgbClr val="000000"/>
                </a:solidFill>
                <a:effectLst/>
                <a:latin typeface="Roboto"/>
              </a:rPr>
              <a:t>Приспособления почвенных обитателей </a:t>
            </a:r>
            <a:endParaRPr lang="ru-RU" dirty="0"/>
          </a:p>
        </p:txBody>
      </p:sp>
      <p:sp>
        <p:nvSpPr>
          <p:cNvPr id="3" name="Объект 2"/>
          <p:cNvSpPr>
            <a:spLocks noGrp="1"/>
          </p:cNvSpPr>
          <p:nvPr>
            <p:ph idx="1"/>
          </p:nvPr>
        </p:nvSpPr>
        <p:spPr>
          <a:xfrm>
            <a:off x="783771" y="752537"/>
            <a:ext cx="8419606" cy="5838268"/>
          </a:xfrm>
        </p:spPr>
        <p:txBody>
          <a:bodyPr>
            <a:normAutofit fontScale="85000" lnSpcReduction="10000"/>
          </a:bodyPr>
          <a:lstStyle/>
          <a:p>
            <a:r>
              <a:rPr lang="ru-RU" b="0" i="0" dirty="0" smtClean="0">
                <a:solidFill>
                  <a:srgbClr val="000000"/>
                </a:solidFill>
                <a:effectLst/>
                <a:latin typeface="Roboto"/>
              </a:rPr>
              <a:t>Для того чтобы жить в такой непростой среде, как почва, животные должны иметь ряд особенных приспособлений. Ведь по физическим характеристикам эта среда плотная, жесткая и </a:t>
            </a:r>
            <a:r>
              <a:rPr lang="ru-RU" b="0" i="0" dirty="0" err="1" smtClean="0">
                <a:solidFill>
                  <a:srgbClr val="000000"/>
                </a:solidFill>
                <a:effectLst/>
                <a:latin typeface="Roboto"/>
              </a:rPr>
              <a:t>малокислородная</a:t>
            </a:r>
            <a:r>
              <a:rPr lang="ru-RU" b="0" i="0" dirty="0" smtClean="0">
                <a:solidFill>
                  <a:srgbClr val="000000"/>
                </a:solidFill>
                <a:effectLst/>
                <a:latin typeface="Roboto"/>
              </a:rPr>
              <a:t>. Кроме этого в ней абсолютно нет света, хотя и наблюдается умеренное количество воды. Естественно, что к таким условиям нужно уметь приспособиться. Поэтому животные, которые живут в почве, с течением времени (в ходе эволюционных процессов) приобрели следующие особенности: </a:t>
            </a:r>
          </a:p>
          <a:p>
            <a:r>
              <a:rPr lang="ru-RU" b="0" i="0" dirty="0" smtClean="0">
                <a:solidFill>
                  <a:srgbClr val="000000"/>
                </a:solidFill>
                <a:effectLst/>
                <a:latin typeface="Roboto"/>
              </a:rPr>
              <a:t>чрезвычайно мелкие размеры, чтобы заполнять крошечные пространства между частицами почвы и комфортно себя там чувствовать (бактерии, простейшие, микроорганизмы, коловратки, рачки); </a:t>
            </a:r>
          </a:p>
          <a:p>
            <a:r>
              <a:rPr lang="ru-RU" b="0" i="0" dirty="0" smtClean="0">
                <a:solidFill>
                  <a:srgbClr val="000000"/>
                </a:solidFill>
                <a:effectLst/>
                <a:latin typeface="Roboto"/>
              </a:rPr>
              <a:t>гибкое тело и очень крепкая мускулатура - преимущества для передвижения в почве (кольчатые и круглые черви); </a:t>
            </a:r>
          </a:p>
          <a:p>
            <a:r>
              <a:rPr lang="ru-RU" b="0" i="0" dirty="0" smtClean="0">
                <a:solidFill>
                  <a:srgbClr val="000000"/>
                </a:solidFill>
                <a:effectLst/>
                <a:latin typeface="Roboto"/>
              </a:rPr>
              <a:t>способность усваивать кислород, растворенный в воде или дышать всей поверхностью тела (бактерии, нематоды); </a:t>
            </a:r>
          </a:p>
          <a:p>
            <a:r>
              <a:rPr lang="ru-RU" b="0" i="0" dirty="0" smtClean="0">
                <a:solidFill>
                  <a:srgbClr val="000000"/>
                </a:solidFill>
                <a:effectLst/>
                <a:latin typeface="Roboto"/>
              </a:rPr>
              <a:t>жизненный цикл, состоящий из личиночной стадии, во время которой не требуется ни свет, ни влага, ни питание (личинки насекомых, различных жуков); </a:t>
            </a:r>
          </a:p>
          <a:p>
            <a:r>
              <a:rPr lang="ru-RU" b="0" i="0" dirty="0" smtClean="0">
                <a:solidFill>
                  <a:srgbClr val="000000"/>
                </a:solidFill>
                <a:effectLst/>
                <a:latin typeface="Roboto"/>
              </a:rPr>
              <a:t>более крупные животные имеют приспособления в виде мощных роющих конечностей с крепкими когтями, позволяющими легко прорывать длинные и извилистые ходы под землей (кроты, землеройки, барсуки и так далее); </a:t>
            </a:r>
          </a:p>
          <a:p>
            <a:r>
              <a:rPr lang="ru-RU" b="0" i="0" dirty="0" smtClean="0">
                <a:solidFill>
                  <a:srgbClr val="000000"/>
                </a:solidFill>
                <a:effectLst/>
                <a:latin typeface="Roboto"/>
              </a:rPr>
              <a:t>у млекопитающих хорошо развито обоняние, но практически отсутствует зрение (кроты, </a:t>
            </a:r>
            <a:r>
              <a:rPr lang="ru-RU" b="0" i="0" dirty="0" err="1" smtClean="0">
                <a:solidFill>
                  <a:srgbClr val="000000"/>
                </a:solidFill>
                <a:effectLst/>
                <a:latin typeface="Roboto"/>
              </a:rPr>
              <a:t>цокоры</a:t>
            </a:r>
            <a:r>
              <a:rPr lang="ru-RU" b="0" i="0" dirty="0" smtClean="0">
                <a:solidFill>
                  <a:srgbClr val="000000"/>
                </a:solidFill>
                <a:effectLst/>
                <a:latin typeface="Roboto"/>
              </a:rPr>
              <a:t>, слепыши, </a:t>
            </a:r>
            <a:r>
              <a:rPr lang="ru-RU" b="0" i="0" dirty="0" err="1" smtClean="0">
                <a:solidFill>
                  <a:srgbClr val="000000"/>
                </a:solidFill>
                <a:effectLst/>
                <a:latin typeface="Roboto"/>
              </a:rPr>
              <a:t>спепушонки</a:t>
            </a:r>
            <a:r>
              <a:rPr lang="ru-RU" b="0" i="0" dirty="0" smtClean="0">
                <a:solidFill>
                  <a:srgbClr val="000000"/>
                </a:solidFill>
                <a:effectLst/>
                <a:latin typeface="Roboto"/>
              </a:rPr>
              <a:t>); </a:t>
            </a:r>
          </a:p>
          <a:p>
            <a:r>
              <a:rPr lang="ru-RU" b="0" i="0" dirty="0" smtClean="0">
                <a:solidFill>
                  <a:srgbClr val="000000"/>
                </a:solidFill>
                <a:effectLst/>
                <a:latin typeface="Roboto"/>
              </a:rPr>
              <a:t>тело обтекаемой формы, плотное, сжатое, с коротким жестким плотно прилегающим мехом. </a:t>
            </a:r>
            <a:endParaRPr lang="ru-RU" dirty="0"/>
          </a:p>
        </p:txBody>
      </p:sp>
    </p:spTree>
    <p:extLst>
      <p:ext uri="{BB962C8B-B14F-4D97-AF65-F5344CB8AC3E}">
        <p14:creationId xmlns:p14="http://schemas.microsoft.com/office/powerpoint/2010/main" val="154168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mypresentation.ru/documents/8397609fe528e466f100e01824cf268c/img7.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3" t="2452" r="1476"/>
          <a:stretch/>
        </p:blipFill>
        <p:spPr bwMode="auto">
          <a:xfrm>
            <a:off x="463137" y="320633"/>
            <a:ext cx="10913425" cy="613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0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mypresentation.ru/documents/8397609fe528e466f100e01824cf268c/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403" y="273132"/>
            <a:ext cx="10141528" cy="63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6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mypresentation.ru/documents/8397609fe528e466f100e01824cf268c/img9.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6" t="2910" r="898" b="207"/>
          <a:stretch/>
        </p:blipFill>
        <p:spPr bwMode="auto">
          <a:xfrm>
            <a:off x="1129351" y="249379"/>
            <a:ext cx="9594067" cy="655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3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mypresentation.ru/documents/8397609fe528e466f100e01824cf268c/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35" y="249380"/>
            <a:ext cx="9417133" cy="639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3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mypresentation.ru/documents/8397609fe528e466f100e01824cf268c/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486" y="391885"/>
            <a:ext cx="9831574" cy="627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mypresentation.ru/documents/8397609fe528e466f100e01824cf268c/im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730" y="178130"/>
            <a:ext cx="9154679" cy="646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7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44278"/>
          </a:xfrm>
        </p:spPr>
        <p:txBody>
          <a:bodyPr>
            <a:normAutofit/>
          </a:bodyPr>
          <a:lstStyle/>
          <a:p>
            <a:pPr algn="ctr"/>
            <a:r>
              <a:rPr lang="ru-RU" dirty="0" smtClean="0"/>
              <a:t>Голый землекоп</a:t>
            </a:r>
            <a:endParaRPr lang="ru-RU" dirty="0"/>
          </a:p>
        </p:txBody>
      </p:sp>
      <p:sp>
        <p:nvSpPr>
          <p:cNvPr id="3" name="Объект 2"/>
          <p:cNvSpPr>
            <a:spLocks noGrp="1"/>
          </p:cNvSpPr>
          <p:nvPr>
            <p:ph idx="1"/>
          </p:nvPr>
        </p:nvSpPr>
        <p:spPr>
          <a:xfrm>
            <a:off x="529936" y="4799426"/>
            <a:ext cx="11132127" cy="1767629"/>
          </a:xfrm>
        </p:spPr>
        <p:txBody>
          <a:bodyPr>
            <a:normAutofit fontScale="92500"/>
          </a:bodyPr>
          <a:lstStyle/>
          <a:p>
            <a:pPr marL="0" indent="0">
              <a:buNone/>
            </a:pPr>
            <a:r>
              <a:rPr lang="ru-RU" sz="2200" b="0" i="0" dirty="0" smtClean="0">
                <a:solidFill>
                  <a:srgbClr val="202122"/>
                </a:solidFill>
                <a:effectLst/>
                <a:latin typeface="Times New Roman" panose="02020603050405020304" pitchFamily="18" charset="0"/>
                <a:cs typeface="Times New Roman" panose="02020603050405020304" pitchFamily="18" charset="0"/>
              </a:rPr>
              <a:t>Густые волоски растут только между пальцами лап, увеличивая их поверхность, что помогает зверькам копать. Туннели роют коллективно; как правило, расширяют их после дождей, когда почва становится более мягкой. Рабочая особь, идущая впереди, вгрызается резцами в твёрдую почву, которая затем отгребается к выходу из туннелей по «живому конвейеру» — цепочке из </a:t>
            </a:r>
            <a:r>
              <a:rPr lang="ru-RU" sz="2000" b="0" i="0" dirty="0" smtClean="0">
                <a:solidFill>
                  <a:srgbClr val="202122"/>
                </a:solidFill>
                <a:effectLst/>
                <a:latin typeface="Times New Roman" panose="02020603050405020304" pitchFamily="18" charset="0"/>
                <a:cs typeface="Times New Roman" panose="02020603050405020304" pitchFamily="18" charset="0"/>
              </a:rPr>
              <a:t>5—6 животных. Периодически переднего рабочего подменяет один из задних.</a:t>
            </a:r>
            <a:endParaRPr lang="ru-RU" sz="2000" dirty="0">
              <a:latin typeface="Times New Roman" panose="02020603050405020304" pitchFamily="18" charset="0"/>
              <a:cs typeface="Times New Roman" panose="02020603050405020304" pitchFamily="18" charset="0"/>
            </a:endParaRPr>
          </a:p>
        </p:txBody>
      </p:sp>
      <p:pic>
        <p:nvPicPr>
          <p:cNvPr id="35842" name="Picture 2" descr="Голый землеко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206" y="1175430"/>
            <a:ext cx="6958941" cy="346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9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1.infourok.ru/uploads/ex/0097/0000b05e-0e47efd9/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2" y="1"/>
            <a:ext cx="8894619" cy="667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3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Туко-туко</a:t>
            </a:r>
            <a:endParaRPr lang="ru-RU" dirty="0"/>
          </a:p>
        </p:txBody>
      </p:sp>
      <p:sp>
        <p:nvSpPr>
          <p:cNvPr id="3" name="Объект 2"/>
          <p:cNvSpPr>
            <a:spLocks noGrp="1"/>
          </p:cNvSpPr>
          <p:nvPr>
            <p:ph idx="1"/>
          </p:nvPr>
        </p:nvSpPr>
        <p:spPr>
          <a:xfrm>
            <a:off x="838200" y="1825625"/>
            <a:ext cx="4778829" cy="4351338"/>
          </a:xfrm>
        </p:spPr>
        <p:txBody>
          <a:bodyPr>
            <a:normAutofit/>
          </a:bodyPr>
          <a:lstStyle/>
          <a:p>
            <a:r>
              <a:rPr lang="ru-RU" sz="2000" b="0" i="0" dirty="0" smtClean="0">
                <a:solidFill>
                  <a:srgbClr val="202122"/>
                </a:solidFill>
                <a:effectLst/>
                <a:latin typeface="Times New Roman" panose="02020603050405020304" pitchFamily="18" charset="0"/>
                <a:cs typeface="Times New Roman" panose="02020603050405020304" pitchFamily="18" charset="0"/>
              </a:rPr>
              <a:t>Ведут подземный образ жизни, строя сложные разветвлённые системы ходов с гнездовыми камерами, кладовыми и уборными. Роют </a:t>
            </a:r>
            <a:r>
              <a:rPr lang="ru-RU" sz="2000" b="0" i="0" dirty="0" err="1" smtClean="0">
                <a:solidFill>
                  <a:srgbClr val="202122"/>
                </a:solidFill>
                <a:effectLst/>
                <a:latin typeface="Times New Roman" panose="02020603050405020304" pitchFamily="18" charset="0"/>
                <a:cs typeface="Times New Roman" panose="02020603050405020304" pitchFamily="18" charset="0"/>
              </a:rPr>
              <a:t>туко-туко</a:t>
            </a:r>
            <a:r>
              <a:rPr lang="ru-RU" sz="2000" b="0" i="0" dirty="0" smtClean="0">
                <a:solidFill>
                  <a:srgbClr val="202122"/>
                </a:solidFill>
                <a:effectLst/>
                <a:latin typeface="Times New Roman" panose="02020603050405020304" pitchFamily="18" charset="0"/>
                <a:cs typeface="Times New Roman" panose="02020603050405020304" pitchFamily="18" charset="0"/>
              </a:rPr>
              <a:t> в основном не передними лапами, а резцами, затем отгребая землю задними лапами. При опасности </a:t>
            </a:r>
            <a:r>
              <a:rPr lang="ru-RU" sz="2000" b="0" i="0" dirty="0" err="1" smtClean="0">
                <a:solidFill>
                  <a:srgbClr val="202122"/>
                </a:solidFill>
                <a:effectLst/>
                <a:latin typeface="Times New Roman" panose="02020603050405020304" pitchFamily="18" charset="0"/>
                <a:cs typeface="Times New Roman" panose="02020603050405020304" pitchFamily="18" charset="0"/>
              </a:rPr>
              <a:t>туко-туко</a:t>
            </a:r>
            <a:r>
              <a:rPr lang="ru-RU" sz="2000" b="0" i="0" dirty="0" smtClean="0">
                <a:solidFill>
                  <a:srgbClr val="202122"/>
                </a:solidFill>
                <a:effectLst/>
                <a:latin typeface="Times New Roman" panose="02020603050405020304" pitchFamily="18" charset="0"/>
                <a:cs typeface="Times New Roman" panose="02020603050405020304" pitchFamily="18" charset="0"/>
              </a:rPr>
              <a:t> быстро и ловко пятятся вглубь норы задом наперёд — хвост выступает у них органом осязания.</a:t>
            </a:r>
            <a:endParaRPr lang="ru-RU" sz="2000" dirty="0">
              <a:latin typeface="Times New Roman" panose="02020603050405020304" pitchFamily="18" charset="0"/>
              <a:cs typeface="Times New Roman" panose="02020603050405020304" pitchFamily="18" charset="0"/>
            </a:endParaRPr>
          </a:p>
        </p:txBody>
      </p:sp>
      <p:pic>
        <p:nvPicPr>
          <p:cNvPr id="36868" name="Picture 4" descr="https://supersnimki.ru/images/pub/2020/05/10/813bd306-92d1-11ea-a454-f7f392d702c8_original_ver-4.jpg?2956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43446"/>
            <a:ext cx="5873544" cy="391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41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mypresentation.ru/documents/8397609fe528e466f100e01824cf268c/img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34" y="-1"/>
            <a:ext cx="8798420" cy="676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1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22" y="2922205"/>
            <a:ext cx="9278587" cy="461665"/>
          </a:xfrm>
          <a:prstGeom prst="rect">
            <a:avLst/>
          </a:prstGeom>
        </p:spPr>
        <p:txBody>
          <a:bodyPr wrap="square">
            <a:spAutoFit/>
          </a:bodyPr>
          <a:lstStyle/>
          <a:p>
            <a:r>
              <a:rPr lang="ru-RU" sz="2400" dirty="0" smtClean="0">
                <a:solidFill>
                  <a:srgbClr val="002060"/>
                </a:solidFill>
                <a:effectLst/>
                <a:latin typeface="Times New Roman" panose="02020603050405020304" pitchFamily="18" charset="0"/>
                <a:cs typeface="Times New Roman" panose="02020603050405020304" pitchFamily="18" charset="0"/>
              </a:rPr>
              <a:t>Назовите приспособления почвенных животных к жизни в почве?</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00842" y="3712107"/>
            <a:ext cx="8376062" cy="461665"/>
          </a:xfrm>
          <a:prstGeom prst="rect">
            <a:avLst/>
          </a:prstGeom>
        </p:spPr>
        <p:txBody>
          <a:bodyPr wrap="square">
            <a:spAutoFit/>
          </a:bodyPr>
          <a:lstStyle/>
          <a:p>
            <a:r>
              <a:rPr lang="ru-RU" sz="2400" dirty="0" smtClean="0">
                <a:solidFill>
                  <a:srgbClr val="002060"/>
                </a:solidFill>
                <a:effectLst/>
                <a:latin typeface="Times New Roman" panose="02020603050405020304" pitchFamily="18" charset="0"/>
                <a:cs typeface="Times New Roman" panose="02020603050405020304" pitchFamily="18" charset="0"/>
              </a:rPr>
              <a:t>Как вы думаете, хорошо ли видит дождевой червяк?</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7922" y="1393639"/>
            <a:ext cx="9159834" cy="1200329"/>
          </a:xfrm>
          <a:prstGeom prst="rect">
            <a:avLst/>
          </a:prstGeom>
        </p:spPr>
        <p:txBody>
          <a:bodyPr wrap="square">
            <a:spAutoFit/>
          </a:bodyPr>
          <a:lstStyle/>
          <a:p>
            <a:r>
              <a:rPr lang="ru-RU" sz="2400" dirty="0" smtClean="0">
                <a:solidFill>
                  <a:srgbClr val="002060"/>
                </a:solidFill>
                <a:latin typeface="Times New Roman" panose="02020603050405020304" pitchFamily="18" charset="0"/>
                <a:cs typeface="Times New Roman" panose="02020603050405020304" pitchFamily="18" charset="0"/>
              </a:rPr>
              <a:t>Какие животные ведут подземный образ жизни?</a:t>
            </a:r>
          </a:p>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Какое животное- отменный землекоп?</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96686" y="552640"/>
            <a:ext cx="8162306" cy="769441"/>
          </a:xfrm>
          <a:prstGeom prst="rect">
            <a:avLst/>
          </a:prstGeom>
        </p:spPr>
        <p:txBody>
          <a:bodyPr wrap="square">
            <a:spAutoFit/>
          </a:bodyPr>
          <a:lstStyle/>
          <a:p>
            <a:r>
              <a:rPr lang="ru-RU" sz="4400" dirty="0" smtClean="0">
                <a:solidFill>
                  <a:srgbClr val="002060"/>
                </a:solidFill>
                <a:latin typeface="Times New Roman" panose="02020603050405020304" pitchFamily="18" charset="0"/>
                <a:cs typeface="Times New Roman" panose="02020603050405020304" pitchFamily="18" charset="0"/>
              </a:rPr>
              <a:t>Вопросы для закрепления:</a:t>
            </a:r>
            <a:endParaRPr lang="ru-RU"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90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ds01.infourok.ru/uploads/ex/0097/0000b05e-0e47efd9/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5" y="0"/>
            <a:ext cx="88352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72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myslide.ru/documents_4/daf3325c3b2d0b1086acf3fd4332fd10/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4" y="1"/>
            <a:ext cx="8585861" cy="676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8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s05.infourok.ru/uploads/ex/0ff9/00015c00-5344a470/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7" y="0"/>
            <a:ext cx="8692739" cy="695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7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s01.infourok.ru/uploads/ex/0097/0000b05e-0e47efd9/img7.jpg"/>
          <p:cNvPicPr>
            <a:picLocks noChangeAspect="1" noChangeArrowheads="1"/>
          </p:cNvPicPr>
          <p:nvPr/>
        </p:nvPicPr>
        <p:blipFill rotWithShape="1">
          <a:blip r:embed="rId2">
            <a:extLst>
              <a:ext uri="{28A0092B-C50C-407E-A947-70E740481C1C}">
                <a14:useLocalDpi xmlns:a14="http://schemas.microsoft.com/office/drawing/2010/main" val="0"/>
              </a:ext>
            </a:extLst>
          </a:blip>
          <a:srcRect t="14153" r="-896"/>
          <a:stretch/>
        </p:blipFill>
        <p:spPr bwMode="auto">
          <a:xfrm>
            <a:off x="464334" y="130628"/>
            <a:ext cx="9012175" cy="661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9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myslide.ru/documents_4/daf3325c3b2d0b1086acf3fd4332fd10/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36" y="-1"/>
            <a:ext cx="871529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0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myslide.ru/documents_4/daf3325c3b2d0b1086acf3fd4332fd10/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68" y="0"/>
            <a:ext cx="8692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53326"/>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152</TotalTime>
  <Words>1156</Words>
  <Application>Microsoft Office PowerPoint</Application>
  <PresentationFormat>Широкоэкранный</PresentationFormat>
  <Paragraphs>42</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Roboto</vt:lpstr>
      <vt:lpstr>Times New Roman</vt:lpstr>
      <vt:lpstr>Trebuchet MS</vt:lpstr>
      <vt:lpstr>Wingdings 3</vt:lpstr>
      <vt:lpstr>YS Text Fallback</vt:lpstr>
      <vt:lpstr>Грань</vt:lpstr>
      <vt:lpstr>Изучение  приспособлений  почвенных животных к передвижению в почве.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 теперь о самых крупных …</vt:lpstr>
      <vt:lpstr>Гигантский слепыш</vt:lpstr>
      <vt:lpstr>Крот</vt:lpstr>
      <vt:lpstr>Туко-туко</vt:lpstr>
      <vt:lpstr>Гофер</vt:lpstr>
      <vt:lpstr>Пятнистая змея</vt:lpstr>
      <vt:lpstr>Карась</vt:lpstr>
      <vt:lpstr>Медведка</vt:lpstr>
      <vt:lpstr>Майский жук</vt:lpstr>
      <vt:lpstr>Дождевой червь</vt:lpstr>
      <vt:lpstr>Обитание в почвенной среде приводит к  тому, что у разных живых организмов возникают сходные приспособления.</vt:lpstr>
      <vt:lpstr>Приспособления почвенных обитателей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Голый землекоп</vt:lpstr>
      <vt:lpstr>Туко-туко</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Изучение  приспособлений  почвенных животных к передвижению в почве.</dc:title>
  <dc:creator>Мот</dc:creator>
  <cp:lastModifiedBy>Мот</cp:lastModifiedBy>
  <cp:revision>14</cp:revision>
  <dcterms:created xsi:type="dcterms:W3CDTF">2020-09-14T05:34:45Z</dcterms:created>
  <dcterms:modified xsi:type="dcterms:W3CDTF">2020-09-14T08:07:13Z</dcterms:modified>
</cp:coreProperties>
</file>