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62" r:id="rId6"/>
    <p:sldId id="259" r:id="rId7"/>
    <p:sldId id="260" r:id="rId8"/>
    <p:sldId id="263" r:id="rId9"/>
    <p:sldId id="267" r:id="rId10"/>
    <p:sldId id="266" r:id="rId11"/>
    <p:sldId id="265" r:id="rId12"/>
    <p:sldId id="271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82D-23FF-4EE0-AC1F-9D1BFE81FFA9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246-11F4-4E5F-A167-51E1D72A84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82D-23FF-4EE0-AC1F-9D1BFE81FFA9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246-11F4-4E5F-A167-51E1D72A84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82D-23FF-4EE0-AC1F-9D1BFE81FFA9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246-11F4-4E5F-A167-51E1D72A848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82D-23FF-4EE0-AC1F-9D1BFE81FFA9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246-11F4-4E5F-A167-51E1D72A84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82D-23FF-4EE0-AC1F-9D1BFE81FFA9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246-11F4-4E5F-A167-51E1D72A84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82D-23FF-4EE0-AC1F-9D1BFE81FFA9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246-11F4-4E5F-A167-51E1D72A84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82D-23FF-4EE0-AC1F-9D1BFE81FFA9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246-11F4-4E5F-A167-51E1D72A84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82D-23FF-4EE0-AC1F-9D1BFE81FFA9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246-11F4-4E5F-A167-51E1D72A84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82D-23FF-4EE0-AC1F-9D1BFE81FFA9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246-11F4-4E5F-A167-51E1D72A84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82D-23FF-4EE0-AC1F-9D1BFE81FFA9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246-11F4-4E5F-A167-51E1D72A848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82D-23FF-4EE0-AC1F-9D1BFE81FFA9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246-11F4-4E5F-A167-51E1D72A84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152D82D-23FF-4EE0-AC1F-9D1BFE81FFA9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BB34246-11F4-4E5F-A167-51E1D72A84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0857" y="859972"/>
            <a:ext cx="10363200" cy="17801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Микроклимат кабинета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479801"/>
            <a:ext cx="8534400" cy="14732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Освещение</a:t>
            </a:r>
          </a:p>
          <a:p>
            <a:r>
              <a:rPr lang="ru-RU" sz="4400" b="1" dirty="0" smtClean="0">
                <a:solidFill>
                  <a:schemeClr val="tx1"/>
                </a:solidFill>
              </a:rPr>
              <a:t>Естественное, искусственное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с зонт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74" y="1337367"/>
            <a:ext cx="3652462" cy="29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vakilli.com/wp-content/uploads/Zipato-RGBW-Bulb-with-Color-Ring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040" y="1040581"/>
            <a:ext cx="3242319" cy="324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569" y="365752"/>
            <a:ext cx="10213075" cy="78558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Люминесцентные лампы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6" y="1042453"/>
            <a:ext cx="3240837" cy="4321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65" y="1117305"/>
            <a:ext cx="3336878" cy="444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06" y="1151341"/>
            <a:ext cx="3221156" cy="4294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569" y="5532439"/>
            <a:ext cx="11065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 учебных кабинетах, аудиториях, лабораториях уровни освещенности должны соответствовать следующим нормам: на рабочих столах – 300 ‑ 500 </a:t>
            </a:r>
            <a:r>
              <a:rPr lang="ru-RU" sz="2000" b="1" dirty="0" err="1"/>
              <a:t>лк</a:t>
            </a:r>
            <a:r>
              <a:rPr lang="ru-RU" sz="2000" b="1" dirty="0"/>
              <a:t>, на классной доске 300 ‑ 500 </a:t>
            </a:r>
            <a:r>
              <a:rPr lang="ru-RU" sz="2000" b="1" dirty="0" err="1"/>
              <a:t>лк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104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1" y="1282889"/>
            <a:ext cx="5349923" cy="401244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Кососветы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4" y="1282889"/>
            <a:ext cx="5386316" cy="40397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151" y="5380672"/>
            <a:ext cx="11391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Классная доска, не обладающая собственным свечением, оборудуется местным освещением - софитами, предназначенными для освещения классных досок.</a:t>
            </a:r>
          </a:p>
          <a:p>
            <a:r>
              <a:rPr lang="ru-RU" sz="2000" b="1" dirty="0"/>
              <a:t>Рекомендуется светильники размещать выше верхнего края доски на 0,3 м и на 0,6 м в сторону класса перед доской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2525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3582" y="2033516"/>
            <a:ext cx="10254018" cy="482448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Рекомендуется</a:t>
            </a:r>
            <a:r>
              <a:rPr lang="ru-RU" b="1" dirty="0">
                <a:solidFill>
                  <a:schemeClr val="tx1"/>
                </a:solidFill>
              </a:rPr>
              <a:t> использовать следующие цвета красок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u="sng" dirty="0">
                <a:solidFill>
                  <a:schemeClr val="tx1"/>
                </a:solidFill>
              </a:rPr>
              <a:t>для потолков </a:t>
            </a:r>
            <a:r>
              <a:rPr lang="ru-RU" b="1" dirty="0">
                <a:solidFill>
                  <a:schemeClr val="tx1"/>
                </a:solidFill>
              </a:rPr>
              <a:t>- белый, для стен учебных помещений - светлые тона желтого, бежевого, розового, зеленого, голубого; </a:t>
            </a:r>
            <a:r>
              <a:rPr lang="ru-RU" b="1" u="sng" dirty="0">
                <a:solidFill>
                  <a:schemeClr val="tx1"/>
                </a:solidFill>
              </a:rPr>
              <a:t>для мебели (шкафы, парты) </a:t>
            </a:r>
            <a:r>
              <a:rPr lang="ru-RU" b="1" dirty="0">
                <a:solidFill>
                  <a:schemeClr val="tx1"/>
                </a:solidFill>
              </a:rPr>
              <a:t>- цвет натурального дерева или светло-зеленый; </a:t>
            </a:r>
            <a:r>
              <a:rPr lang="ru-RU" b="1" u="sng" dirty="0">
                <a:solidFill>
                  <a:schemeClr val="tx1"/>
                </a:solidFill>
              </a:rPr>
              <a:t>для классных досок </a:t>
            </a:r>
            <a:r>
              <a:rPr lang="ru-RU" b="1" dirty="0">
                <a:solidFill>
                  <a:schemeClr val="tx1"/>
                </a:solidFill>
              </a:rPr>
              <a:t>- темно-зеленый, темно-коричневый;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>дверей</a:t>
            </a:r>
            <a:r>
              <a:rPr lang="ru-RU" b="1" u="sng" dirty="0">
                <a:solidFill>
                  <a:schemeClr val="tx1"/>
                </a:solidFill>
              </a:rPr>
              <a:t>, оконных рам </a:t>
            </a:r>
            <a:r>
              <a:rPr lang="ru-RU" b="1" dirty="0">
                <a:solidFill>
                  <a:schemeClr val="tx1"/>
                </a:solidFill>
              </a:rPr>
              <a:t>- белый.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1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626" y="757449"/>
            <a:ext cx="10331356" cy="1003111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ОПРЕДЕЛИТЕ световой коэффициент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9809" y="1760560"/>
            <a:ext cx="10699845" cy="5097439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</a:rPr>
              <a:t>по </a:t>
            </a:r>
            <a:r>
              <a:rPr lang="ru-RU" sz="3200" b="1" dirty="0" smtClean="0">
                <a:solidFill>
                  <a:schemeClr val="tx1"/>
                </a:solidFill>
              </a:rPr>
              <a:t>формуле</a:t>
            </a:r>
            <a:endParaRPr lang="ru-RU" sz="3200" b="1" dirty="0">
              <a:solidFill>
                <a:schemeClr val="tx1"/>
              </a:solidFill>
            </a:endParaRPr>
          </a:p>
          <a:p>
            <a:pPr algn="l"/>
            <a:r>
              <a:rPr lang="ru-RU" sz="4800" b="1" dirty="0" smtClean="0">
                <a:solidFill>
                  <a:schemeClr val="tx1"/>
                </a:solidFill>
              </a:rPr>
              <a:t>СК </a:t>
            </a:r>
            <a:r>
              <a:rPr lang="ru-RU" sz="4800" b="1" dirty="0">
                <a:solidFill>
                  <a:schemeClr val="tx1"/>
                </a:solidFill>
              </a:rPr>
              <a:t>= </a:t>
            </a:r>
            <a:r>
              <a:rPr lang="ru-RU" sz="4800" b="1" dirty="0" smtClean="0">
                <a:solidFill>
                  <a:schemeClr val="tx1"/>
                </a:solidFill>
              </a:rPr>
              <a:t>  </a:t>
            </a:r>
            <a:r>
              <a:rPr lang="ru-RU" sz="4800" b="1" u="sng" dirty="0" smtClean="0">
                <a:solidFill>
                  <a:schemeClr val="tx1"/>
                </a:solidFill>
              </a:rPr>
              <a:t>площадь стекол</a:t>
            </a:r>
            <a:endParaRPr lang="ru-RU" sz="4800" b="1" dirty="0">
              <a:solidFill>
                <a:schemeClr val="tx1"/>
              </a:solidFill>
            </a:endParaRPr>
          </a:p>
          <a:p>
            <a:pPr algn="l"/>
            <a:r>
              <a:rPr lang="ru-RU" sz="4800" b="1" dirty="0" smtClean="0">
                <a:solidFill>
                  <a:schemeClr val="tx1"/>
                </a:solidFill>
              </a:rPr>
              <a:t>           площадь </a:t>
            </a:r>
            <a:r>
              <a:rPr lang="ru-RU" sz="4800" b="1" dirty="0">
                <a:solidFill>
                  <a:schemeClr val="tx1"/>
                </a:solidFill>
              </a:rPr>
              <a:t>пола</a:t>
            </a:r>
          </a:p>
          <a:p>
            <a:pPr algn="l"/>
            <a:r>
              <a:rPr lang="ru-RU" sz="4800" b="1" i="1" dirty="0">
                <a:solidFill>
                  <a:schemeClr val="tx1"/>
                </a:solidFill>
              </a:rPr>
              <a:t> </a:t>
            </a:r>
            <a:endParaRPr lang="ru-RU" sz="4800" b="1" dirty="0">
              <a:solidFill>
                <a:schemeClr val="tx1"/>
              </a:solidFill>
            </a:endParaRPr>
          </a:p>
          <a:p>
            <a:r>
              <a:rPr lang="ru-RU" sz="4000" b="1" u="sng" dirty="0" smtClean="0">
                <a:solidFill>
                  <a:schemeClr val="tx1"/>
                </a:solidFill>
              </a:rPr>
              <a:t>Норма: 0,16-0,25</a:t>
            </a:r>
          </a:p>
          <a:p>
            <a:r>
              <a:rPr lang="ru-RU" sz="3200" dirty="0" err="1" smtClean="0"/>
              <a:t>орма</a:t>
            </a:r>
            <a:r>
              <a:rPr lang="ru-RU" sz="3200" dirty="0" smtClean="0"/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87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626" y="354842"/>
            <a:ext cx="10331356" cy="200622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Определение величины искусственной </a:t>
            </a:r>
            <a:r>
              <a:rPr lang="ru-RU" b="1" dirty="0" smtClean="0">
                <a:solidFill>
                  <a:srgbClr val="C00000"/>
                </a:solidFill>
              </a:rPr>
              <a:t>освещенности </a:t>
            </a:r>
            <a:r>
              <a:rPr lang="ru-RU" b="1" dirty="0">
                <a:solidFill>
                  <a:srgbClr val="C00000"/>
                </a:solidFill>
              </a:rPr>
              <a:t>кабинета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626" y="1760560"/>
            <a:ext cx="10809028" cy="5097439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по </a:t>
            </a:r>
            <a:r>
              <a:rPr lang="ru-RU" b="1" dirty="0" smtClean="0">
                <a:solidFill>
                  <a:schemeClr val="tx1"/>
                </a:solidFill>
              </a:rPr>
              <a:t>формуле: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КИО =</a:t>
            </a:r>
            <a:r>
              <a:rPr lang="ru-RU" sz="3600" b="1" u="sng" dirty="0" smtClean="0">
                <a:solidFill>
                  <a:schemeClr val="tx1"/>
                </a:solidFill>
              </a:rPr>
              <a:t>(мощность </a:t>
            </a:r>
            <a:r>
              <a:rPr lang="ru-RU" sz="3600" b="1" u="sng" dirty="0" err="1" smtClean="0">
                <a:solidFill>
                  <a:schemeClr val="tx1"/>
                </a:solidFill>
              </a:rPr>
              <a:t>лампы×количество</a:t>
            </a:r>
            <a:r>
              <a:rPr lang="ru-RU" sz="3600" b="1" u="sng" dirty="0" smtClean="0">
                <a:solidFill>
                  <a:schemeClr val="tx1"/>
                </a:solidFill>
              </a:rPr>
              <a:t> ламп×12,5 )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площадь </a:t>
            </a:r>
            <a:r>
              <a:rPr lang="ru-RU" sz="3600" b="1" dirty="0">
                <a:solidFill>
                  <a:schemeClr val="tx1"/>
                </a:solidFill>
              </a:rPr>
              <a:t>пола (длина </a:t>
            </a:r>
            <a:r>
              <a:rPr lang="ru-RU" sz="3600" b="1" dirty="0" err="1">
                <a:solidFill>
                  <a:schemeClr val="tx1"/>
                </a:solidFill>
              </a:rPr>
              <a:t>помещения×ширина</a:t>
            </a:r>
            <a:r>
              <a:rPr lang="ru-RU" sz="3600" b="1" dirty="0">
                <a:solidFill>
                  <a:schemeClr val="tx1"/>
                </a:solidFill>
              </a:rPr>
              <a:t>)</a:t>
            </a:r>
          </a:p>
          <a:p>
            <a:r>
              <a:rPr lang="ru-RU" sz="3600" b="1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sz="4400" b="1" dirty="0" smtClean="0">
                <a:solidFill>
                  <a:schemeClr val="tx1"/>
                </a:solidFill>
              </a:rPr>
              <a:t>КИО </a:t>
            </a:r>
            <a:r>
              <a:rPr lang="ru-RU" sz="3200" b="1" dirty="0" smtClean="0">
                <a:solidFill>
                  <a:schemeClr val="tx1"/>
                </a:solidFill>
              </a:rPr>
              <a:t>- коэффициент </a:t>
            </a:r>
            <a:r>
              <a:rPr lang="ru-RU" sz="3200" b="1" dirty="0">
                <a:solidFill>
                  <a:schemeClr val="tx1"/>
                </a:solidFill>
              </a:rPr>
              <a:t>искусственного </a:t>
            </a:r>
            <a:r>
              <a:rPr lang="ru-RU" sz="3200" b="1" dirty="0" smtClean="0">
                <a:solidFill>
                  <a:schemeClr val="tx1"/>
                </a:solidFill>
              </a:rPr>
              <a:t>освещения. </a:t>
            </a:r>
          </a:p>
          <a:p>
            <a:pPr algn="l"/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Заполните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экологический паспорт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кабинета!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8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743" y="261257"/>
            <a:ext cx="9144000" cy="8838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Требования СанПиН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9851" y="1213680"/>
            <a:ext cx="10008358" cy="520076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УТВЕРЖДЕНЫ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постановлением Главного </a:t>
            </a:r>
            <a:r>
              <a:rPr lang="ru-RU" b="1" dirty="0" smtClean="0">
                <a:solidFill>
                  <a:schemeClr val="tx1"/>
                </a:solidFill>
              </a:rPr>
              <a:t>государственного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санитарного врача Российской Федерации  </a:t>
            </a:r>
          </a:p>
          <a:p>
            <a:r>
              <a:rPr lang="ru-RU" b="1" dirty="0">
                <a:solidFill>
                  <a:schemeClr val="tx1"/>
                </a:solidFill>
              </a:rPr>
              <a:t>от « 29 » декабря  2010г.  № 189</a:t>
            </a:r>
          </a:p>
          <a:p>
            <a:r>
              <a:rPr lang="ru-RU" b="1" dirty="0">
                <a:solidFill>
                  <a:schemeClr val="tx1"/>
                </a:solidFill>
              </a:rPr>
              <a:t> </a:t>
            </a:r>
          </a:p>
          <a:p>
            <a:r>
              <a:rPr lang="ru-RU" b="1" dirty="0">
                <a:solidFill>
                  <a:schemeClr val="tx1"/>
                </a:solidFill>
              </a:rPr>
              <a:t> </a:t>
            </a:r>
          </a:p>
          <a:p>
            <a:r>
              <a:rPr lang="ru-RU" b="1" dirty="0">
                <a:solidFill>
                  <a:schemeClr val="tx1"/>
                </a:solidFill>
              </a:rPr>
              <a:t>Санитарно-эпидемиологические требования к условиям и организации обучения в общеобразовательных учреждениях</a:t>
            </a:r>
          </a:p>
          <a:p>
            <a:r>
              <a:rPr lang="ru-RU" b="1" dirty="0">
                <a:solidFill>
                  <a:schemeClr val="tx1"/>
                </a:solidFill>
              </a:rPr>
              <a:t> </a:t>
            </a:r>
          </a:p>
          <a:p>
            <a:r>
              <a:rPr lang="ru-RU" b="1" dirty="0">
                <a:solidFill>
                  <a:schemeClr val="tx1"/>
                </a:solidFill>
              </a:rPr>
              <a:t>Санитарно-эпидемиологические правила и нормативы</a:t>
            </a:r>
          </a:p>
          <a:p>
            <a:r>
              <a:rPr lang="ru-RU" b="1" dirty="0">
                <a:solidFill>
                  <a:schemeClr val="tx1"/>
                </a:solidFill>
              </a:rPr>
              <a:t>СанПиН 2.4.2. 2821– 10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2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29" y="315686"/>
            <a:ext cx="7761514" cy="6400799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tx1"/>
                </a:solidFill>
              </a:rPr>
              <a:t>Естественное освещение и его надлежащий уровень важны в связи с тем, что свет обладает высоким биологическим действием, способствует росту и развитию организма, обеспечивает нормальную работу органов зрения. Световой коэффициент для учебного помещения должен составлять не менее 1/6 площади пола; коэффициент заглубления не менее ½.</a:t>
            </a:r>
          </a:p>
          <a:p>
            <a:endParaRPr lang="ru-RU" dirty="0"/>
          </a:p>
        </p:txBody>
      </p:sp>
      <p:pic>
        <p:nvPicPr>
          <p:cNvPr id="1026" name="Picture 2" descr="Солнце изображ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0" y="943820"/>
            <a:ext cx="3154479" cy="309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5205" y="204999"/>
            <a:ext cx="6482688" cy="260644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Окна учебных помещений должны быть ориентированы на южные, юго-восточные и восточные стороны горизонта.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4388" y="3078329"/>
            <a:ext cx="6196084" cy="3240584"/>
          </a:xfrm>
        </p:spPr>
        <p:txBody>
          <a:bodyPr/>
          <a:lstStyle/>
          <a:p>
            <a:r>
              <a:rPr lang="ru-RU" sz="2800" b="1" dirty="0" err="1">
                <a:solidFill>
                  <a:schemeClr val="tx1"/>
                </a:solidFill>
              </a:rPr>
              <a:t>Светопроемы</a:t>
            </a:r>
            <a:r>
              <a:rPr lang="ru-RU" sz="2800" b="1" dirty="0">
                <a:solidFill>
                  <a:schemeClr val="tx1"/>
                </a:solidFill>
              </a:rPr>
              <a:t> учебных помещений в зависимости от климатической зоны оборудуют регулируемыми солнцезащитными устройствами (подъемно-поворотные жалюзи, тканевые шторы) с длиной не ниже уровня подоконника.</a:t>
            </a:r>
          </a:p>
          <a:p>
            <a:endParaRPr lang="ru-RU" dirty="0"/>
          </a:p>
        </p:txBody>
      </p:sp>
      <p:pic>
        <p:nvPicPr>
          <p:cNvPr id="3074" name="Picture 2" descr="Солнце над цвет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81433" cy="65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4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7856" y="516891"/>
            <a:ext cx="8377327" cy="108330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Затемнение </a:t>
            </a:r>
            <a:endParaRPr lang="ru-RU" sz="4000" dirty="0"/>
          </a:p>
        </p:txBody>
      </p:sp>
      <p:pic>
        <p:nvPicPr>
          <p:cNvPr id="4" name="Рисунок 3" descr="C:\Users\Sony\AppData\Local\Microsoft\Windows\INetCache\Content.Word\IMG_20191213_1658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12" y="1511214"/>
            <a:ext cx="3643952" cy="4782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Sony\AppData\Local\Microsoft\Windows\INetCache\Content.Word\IMG_20191213_1658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29" y="1600200"/>
            <a:ext cx="3453130" cy="4605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3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ламбрекены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avatars.mds.yandex.net/get-pdb-preview/2491928/62f7844b-a74b-4b41-9996-5a4f658a7a78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190044"/>
            <a:ext cx="5715000" cy="531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темно синие ш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99" y="190044"/>
            <a:ext cx="5457825" cy="523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упить ламбрекен из вуали 34 (черный с белым) - интернет-ма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94" y="1724931"/>
            <a:ext cx="4490811" cy="449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Цветы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к и с помощью каких элементов интерьера, сделать домашнее пространство наиболее уютным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" y="730475"/>
            <a:ext cx="7345192" cy="551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8 идей, чтобы сделать дома настоящий зимний са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99" y="438602"/>
            <a:ext cx="6097815" cy="609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Sony\AppData\Local\Microsoft\Windows\INetCache\Content.Word\IMG_20191213_1657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16" y="438603"/>
            <a:ext cx="5281683" cy="6358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25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5471" y="5173"/>
            <a:ext cx="10226722" cy="464023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Продолжительность инсоляции в учебных помещениях и кабинетах должна быть непрерывной, по продолжительности не менее: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              </a:t>
            </a:r>
            <a:r>
              <a:rPr lang="ru-RU" sz="3600" b="1" dirty="0" smtClean="0">
                <a:solidFill>
                  <a:schemeClr val="tx1"/>
                </a:solidFill>
              </a:rPr>
              <a:t>2,5 </a:t>
            </a:r>
            <a:r>
              <a:rPr lang="ru-RU" sz="3600" b="1" dirty="0">
                <a:solidFill>
                  <a:schemeClr val="tx1"/>
                </a:solidFill>
              </a:rPr>
              <a:t>ч. в северной зоне (севернее 580 </a:t>
            </a:r>
            <a:r>
              <a:rPr lang="ru-RU" sz="3600" b="1" dirty="0" err="1">
                <a:solidFill>
                  <a:schemeClr val="tx1"/>
                </a:solidFill>
              </a:rPr>
              <a:t>с.ш</a:t>
            </a:r>
            <a:r>
              <a:rPr lang="ru-RU" sz="3600" b="1" dirty="0">
                <a:solidFill>
                  <a:schemeClr val="tx1"/>
                </a:solidFill>
              </a:rPr>
              <a:t>.);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                     2,0 </a:t>
            </a:r>
            <a:r>
              <a:rPr lang="ru-RU" sz="3600" b="1" dirty="0">
                <a:solidFill>
                  <a:schemeClr val="tx1"/>
                </a:solidFill>
              </a:rPr>
              <a:t>ч. в центральной зоне (58-480 </a:t>
            </a:r>
            <a:r>
              <a:rPr lang="ru-RU" sz="3600" b="1" dirty="0" err="1">
                <a:solidFill>
                  <a:schemeClr val="tx1"/>
                </a:solidFill>
              </a:rPr>
              <a:t>с.ш</a:t>
            </a:r>
            <a:r>
              <a:rPr lang="ru-RU" sz="3600" b="1" dirty="0">
                <a:solidFill>
                  <a:schemeClr val="tx1"/>
                </a:solidFill>
              </a:rPr>
              <a:t>.);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                1,5 </a:t>
            </a:r>
            <a:r>
              <a:rPr lang="ru-RU" sz="3600" b="1" dirty="0">
                <a:solidFill>
                  <a:schemeClr val="tx1"/>
                </a:solidFill>
              </a:rPr>
              <a:t>ч. в южной зоне (южнее 48</a:t>
            </a:r>
            <a:r>
              <a:rPr lang="ru-RU" sz="3600" b="1" baseline="30000" dirty="0">
                <a:solidFill>
                  <a:schemeClr val="tx1"/>
                </a:solidFill>
              </a:rPr>
              <a:t>0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с.ш</a:t>
            </a:r>
            <a:r>
              <a:rPr lang="ru-RU" sz="3600" b="1" dirty="0">
                <a:solidFill>
                  <a:schemeClr val="tx1"/>
                </a:solidFill>
              </a:rPr>
              <a:t>.).</a:t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0621" y="4975368"/>
            <a:ext cx="8534400" cy="1473200"/>
          </a:xfrm>
        </p:spPr>
        <p:txBody>
          <a:bodyPr/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pic>
        <p:nvPicPr>
          <p:cNvPr id="7" name="Picture 2" descr="Солнце изображ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4" y="2619100"/>
            <a:ext cx="3154479" cy="309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4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726743"/>
            <a:ext cx="10363200" cy="108840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Искусственное освещение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5094" y="2006222"/>
            <a:ext cx="10986446" cy="455835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В учебных помещениях система общего освещения обеспечивается потолочными светильниками. Предусматривается люминесцентное освещение с использованием ламп по спектру </a:t>
            </a:r>
            <a:r>
              <a:rPr lang="ru-RU" sz="2400" b="1" dirty="0" err="1">
                <a:solidFill>
                  <a:schemeClr val="tx1"/>
                </a:solidFill>
              </a:rPr>
              <a:t>цветоизлучения</a:t>
            </a:r>
            <a:r>
              <a:rPr lang="ru-RU" sz="2400" b="1" dirty="0">
                <a:solidFill>
                  <a:schemeClr val="tx1"/>
                </a:solidFill>
              </a:rPr>
              <a:t>: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u="sng" dirty="0" smtClean="0">
                <a:solidFill>
                  <a:srgbClr val="C00000"/>
                </a:solidFill>
              </a:rPr>
              <a:t>белый</a:t>
            </a:r>
            <a:r>
              <a:rPr lang="ru-RU" sz="2400" b="1" u="sng" dirty="0">
                <a:solidFill>
                  <a:srgbClr val="C00000"/>
                </a:solidFill>
              </a:rPr>
              <a:t>, </a:t>
            </a:r>
            <a:r>
              <a:rPr lang="ru-RU" sz="2400" b="1" u="sng" dirty="0" smtClean="0">
                <a:solidFill>
                  <a:srgbClr val="C00000"/>
                </a:solidFill>
              </a:rPr>
              <a:t>тепло-белый</a:t>
            </a:r>
            <a:r>
              <a:rPr lang="ru-RU" sz="2400" b="1" u="sng" dirty="0">
                <a:solidFill>
                  <a:srgbClr val="C00000"/>
                </a:solidFill>
              </a:rPr>
              <a:t>, естественно-белый.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Светильники, используемые для искусственного освещения учебных помещений, должны обеспечивать благоприятное распределение яркости в поле зрения, что лимитируется показателем дискомфорта (Мт).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Показатель </a:t>
            </a:r>
            <a:r>
              <a:rPr lang="ru-RU" sz="2400" b="1" dirty="0">
                <a:solidFill>
                  <a:schemeClr val="tx1"/>
                </a:solidFill>
              </a:rPr>
              <a:t>дискомфорта осветительной установки общего освещения для любого рабочего места в классе не должен превышать 40 единиц. </a:t>
            </a:r>
          </a:p>
        </p:txBody>
      </p:sp>
    </p:spTree>
    <p:extLst>
      <p:ext uri="{BB962C8B-B14F-4D97-AF65-F5344CB8AC3E}">
        <p14:creationId xmlns:p14="http://schemas.microsoft.com/office/powerpoint/2010/main" val="29578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</TotalTime>
  <Words>285</Words>
  <Application>Microsoft Office PowerPoint</Application>
  <PresentationFormat>Широкоэкранный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Candara</vt:lpstr>
      <vt:lpstr>Symbol</vt:lpstr>
      <vt:lpstr>Волна</vt:lpstr>
      <vt:lpstr>Микроклимат кабинета</vt:lpstr>
      <vt:lpstr>Требования СанПиН</vt:lpstr>
      <vt:lpstr>Презентация PowerPoint</vt:lpstr>
      <vt:lpstr>Окна учебных помещений должны быть ориентированы на южные, юго-восточные и восточные стороны горизонта.</vt:lpstr>
      <vt:lpstr>Презентация PowerPoint</vt:lpstr>
      <vt:lpstr>ламбрекены</vt:lpstr>
      <vt:lpstr>Цветы</vt:lpstr>
      <vt:lpstr>Продолжительность инсоляции в учебных помещениях и кабинетах должна быть непрерывной, по продолжительности не менее:                       2,5 ч. в северной зоне (севернее 580 с.ш.);                       2,0 ч. в центральной зоне (58-480 с.ш.);                  1,5 ч. в южной зоне (южнее 480 с.ш.). </vt:lpstr>
      <vt:lpstr>Искусственное освещение</vt:lpstr>
      <vt:lpstr>Люминесцентные лампы</vt:lpstr>
      <vt:lpstr>Кососветы</vt:lpstr>
      <vt:lpstr>Рекомендуется использовать следующие цвета красок:  для потолков - белый, для стен учебных помещений - светлые тона желтого, бежевого, розового, зеленого, голубого; для мебели (шкафы, парты) - цвет натурального дерева или светло-зеленый; для классных досок - темно-зеленый, темно-коричневый;  дверей, оконных рам - белый. </vt:lpstr>
      <vt:lpstr>ОПРЕДЕЛИТЕ световой коэффициент</vt:lpstr>
      <vt:lpstr>Определение величины искусственной освещенности кабинета </vt:lpstr>
      <vt:lpstr>Заполните  экологический паспорт кабинета!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Микроклимат кабинета</dc:title>
  <dc:creator>Sony</dc:creator>
  <cp:lastModifiedBy>Sony</cp:lastModifiedBy>
  <cp:revision>19</cp:revision>
  <dcterms:created xsi:type="dcterms:W3CDTF">2019-12-11T03:13:36Z</dcterms:created>
  <dcterms:modified xsi:type="dcterms:W3CDTF">2019-12-14T03:16:11Z</dcterms:modified>
</cp:coreProperties>
</file>