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1" r:id="rId4"/>
    <p:sldId id="262" r:id="rId5"/>
    <p:sldId id="263" r:id="rId6"/>
    <p:sldId id="266" r:id="rId7"/>
    <p:sldId id="268" r:id="rId8"/>
    <p:sldId id="267" r:id="rId9"/>
    <p:sldId id="273" r:id="rId10"/>
    <p:sldId id="269" r:id="rId11"/>
    <p:sldId id="270" r:id="rId12"/>
    <p:sldId id="274" r:id="rId13"/>
    <p:sldId id="278" r:id="rId14"/>
    <p:sldId id="272" r:id="rId15"/>
    <p:sldId id="275" r:id="rId16"/>
    <p:sldId id="271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7F1D8-C9F3-4C7F-9097-B6043D1C96F1}" type="doc">
      <dgm:prSet loTypeId="urn:microsoft.com/office/officeart/2005/8/layout/chevronAccent+Icon" loCatId="officeonlin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ED7F86A8-25F6-4686-BCB9-B8BB3F97382E}">
      <dgm:prSet phldrT="[Текст]" custT="1"/>
      <dgm:spPr>
        <a:xfrm>
          <a:off x="234194" y="88427"/>
          <a:ext cx="1172685" cy="59552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i="0" dirty="0">
              <a:latin typeface="Times New Roman" pitchFamily="18" charset="0"/>
              <a:ea typeface="+mn-ea"/>
              <a:cs typeface="Times New Roman" pitchFamily="18" charset="0"/>
            </a:rPr>
            <a:t>Обоснование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 актуальности </a:t>
          </a: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выбранной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темы</a:t>
          </a:r>
        </a:p>
      </dgm:t>
    </dgm:pt>
    <dgm:pt modelId="{272D1291-4280-499D-B561-0867860A0E64}" type="parTrans" cxnId="{C38E12D0-7E1F-414E-90A7-43BCB86954C1}">
      <dgm:prSet/>
      <dgm:spPr/>
      <dgm:t>
        <a:bodyPr/>
        <a:lstStyle/>
        <a:p>
          <a:endParaRPr lang="ru-RU" sz="1600"/>
        </a:p>
      </dgm:t>
    </dgm:pt>
    <dgm:pt modelId="{A3B93F5A-F18C-4372-B8B4-7DF45B504DFA}" type="sibTrans" cxnId="{C38E12D0-7E1F-414E-90A7-43BCB86954C1}">
      <dgm:prSet/>
      <dgm:spPr/>
      <dgm:t>
        <a:bodyPr/>
        <a:lstStyle/>
        <a:p>
          <a:endParaRPr lang="ru-RU" sz="1600"/>
        </a:p>
      </dgm:t>
    </dgm:pt>
    <dgm:pt modelId="{DBE6B132-7535-44C8-AB36-A4AB8A087FFA}">
      <dgm:prSet phldrT="[Текст]" custT="1"/>
      <dgm:spPr>
        <a:xfrm>
          <a:off x="1559528" y="79679"/>
          <a:ext cx="1295986" cy="59552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spc="-30" baseline="0" dirty="0">
              <a:latin typeface="Times New Roman" pitchFamily="18" charset="0"/>
              <a:ea typeface="+mn-ea"/>
              <a:cs typeface="Times New Roman" pitchFamily="18" charset="0"/>
            </a:rPr>
            <a:t>Постановка </a:t>
          </a:r>
          <a:r>
            <a:rPr lang="ru-RU" sz="1600" b="1" i="1" spc="-30" baseline="0" dirty="0">
              <a:latin typeface="Times New Roman" pitchFamily="18" charset="0"/>
              <a:ea typeface="+mn-ea"/>
              <a:cs typeface="Times New Roman" pitchFamily="18" charset="0"/>
            </a:rPr>
            <a:t>цели</a:t>
          </a:r>
          <a:r>
            <a:rPr lang="ru-RU" sz="1600" b="0" spc="-30" baseline="0" dirty="0">
              <a:latin typeface="Times New Roman" pitchFamily="18" charset="0"/>
              <a:ea typeface="+mn-ea"/>
              <a:cs typeface="Times New Roman" pitchFamily="18" charset="0"/>
            </a:rPr>
            <a:t> и конкретных </a:t>
          </a:r>
          <a:r>
            <a:rPr lang="ru-RU" sz="1600" b="1" i="1" spc="-30" baseline="0" dirty="0">
              <a:latin typeface="Times New Roman" pitchFamily="18" charset="0"/>
              <a:ea typeface="+mn-ea"/>
              <a:cs typeface="Times New Roman" pitchFamily="18" charset="0"/>
            </a:rPr>
            <a:t>задач исследования</a:t>
          </a:r>
        </a:p>
      </dgm:t>
    </dgm:pt>
    <dgm:pt modelId="{B1FC3C31-4AC7-4747-BE69-86C6DBAE1ABF}" type="parTrans" cxnId="{4C2731F4-E9F6-4F23-A3D6-8142E882BABE}">
      <dgm:prSet/>
      <dgm:spPr/>
      <dgm:t>
        <a:bodyPr/>
        <a:lstStyle/>
        <a:p>
          <a:endParaRPr lang="ru-RU" sz="1600"/>
        </a:p>
      </dgm:t>
    </dgm:pt>
    <dgm:pt modelId="{58E95F9C-AF82-421B-839C-15454637A2F5}" type="sibTrans" cxnId="{4C2731F4-E9F6-4F23-A3D6-8142E882BABE}">
      <dgm:prSet/>
      <dgm:spPr/>
      <dgm:t>
        <a:bodyPr/>
        <a:lstStyle/>
        <a:p>
          <a:endParaRPr lang="ru-RU" sz="1600"/>
        </a:p>
      </dgm:t>
    </dgm:pt>
    <dgm:pt modelId="{3D43579F-BB4E-4BE7-8477-1C51AD001AEA}">
      <dgm:prSet phldrT="[Текст]" custT="1"/>
      <dgm:spPr>
        <a:xfrm>
          <a:off x="3075913" y="73845"/>
          <a:ext cx="1222187" cy="59552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Определение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объекта</a:t>
          </a: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 и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предмета исследования</a:t>
          </a:r>
        </a:p>
      </dgm:t>
    </dgm:pt>
    <dgm:pt modelId="{7E34DA9A-9131-4442-A776-464C620827D6}" type="parTrans" cxnId="{84D698FF-3540-4C10-B9B6-9AF198F6EC6C}">
      <dgm:prSet/>
      <dgm:spPr/>
      <dgm:t>
        <a:bodyPr/>
        <a:lstStyle/>
        <a:p>
          <a:endParaRPr lang="ru-RU" sz="1600"/>
        </a:p>
      </dgm:t>
    </dgm:pt>
    <dgm:pt modelId="{4217F4DA-B3B5-4DD5-9F4D-A84E4FAE3D02}" type="sibTrans" cxnId="{84D698FF-3540-4C10-B9B6-9AF198F6EC6C}">
      <dgm:prSet/>
      <dgm:spPr/>
      <dgm:t>
        <a:bodyPr/>
        <a:lstStyle/>
        <a:p>
          <a:endParaRPr lang="ru-RU" sz="1600"/>
        </a:p>
      </dgm:t>
    </dgm:pt>
    <dgm:pt modelId="{C55552C1-3EAF-43A5-9E57-D6560EE7ACE3}">
      <dgm:prSet custT="1"/>
      <dgm:spPr>
        <a:xfrm>
          <a:off x="4537083" y="59998"/>
          <a:ext cx="1180139" cy="62057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Разработка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методов и методик  исследования</a:t>
          </a:r>
        </a:p>
      </dgm:t>
    </dgm:pt>
    <dgm:pt modelId="{77A11E52-66BD-4E1E-BF8E-AE1527DE241B}" type="parTrans" cxnId="{4E712F16-9052-448D-BA15-C2EFCAE8AE29}">
      <dgm:prSet/>
      <dgm:spPr/>
      <dgm:t>
        <a:bodyPr/>
        <a:lstStyle/>
        <a:p>
          <a:endParaRPr lang="ru-RU" sz="1600"/>
        </a:p>
      </dgm:t>
    </dgm:pt>
    <dgm:pt modelId="{97E1FB70-51F0-4DED-9C5C-0229F122AE75}" type="sibTrans" cxnId="{4E712F16-9052-448D-BA15-C2EFCAE8AE29}">
      <dgm:prSet/>
      <dgm:spPr/>
      <dgm:t>
        <a:bodyPr/>
        <a:lstStyle/>
        <a:p>
          <a:endParaRPr lang="ru-RU" sz="1600"/>
        </a:p>
      </dgm:t>
    </dgm:pt>
    <dgm:pt modelId="{4C4255E6-3B45-45A6-B69E-4AF206741D27}" type="pres">
      <dgm:prSet presAssocID="{F917F1D8-C9F3-4C7F-9097-B6043D1C96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C71D6-D275-4E91-9BC1-248B0DC216EB}" type="pres">
      <dgm:prSet presAssocID="{ED7F86A8-25F6-4686-BCB9-B8BB3F97382E}" presName="composite" presStyleCnt="0"/>
      <dgm:spPr/>
      <dgm:t>
        <a:bodyPr/>
        <a:lstStyle/>
        <a:p>
          <a:endParaRPr lang="ru-RU"/>
        </a:p>
      </dgm:t>
    </dgm:pt>
    <dgm:pt modelId="{D7E9AD02-EF42-480D-9DA9-62799AE4830C}" type="pres">
      <dgm:prSet presAssocID="{ED7F86A8-25F6-4686-BCB9-B8BB3F97382E}" presName="bgChev" presStyleLbl="node1" presStyleIdx="0" presStyleCnt="4" custScaleX="97816" custLinFactY="-100000" custLinFactNeighborX="-204" custLinFactNeighborY="-171184"/>
      <dgm:spPr>
        <a:xfrm>
          <a:off x="0" y="0"/>
          <a:ext cx="1155819" cy="456107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94F1D0A8-EEE5-4F57-BE71-0855E2491176}" type="pres">
      <dgm:prSet presAssocID="{ED7F86A8-25F6-4686-BCB9-B8BB3F97382E}" presName="txNode" presStyleLbl="fgAcc1" presStyleIdx="0" presStyleCnt="4" custScaleX="124636" custScaleY="163866" custLinFactNeighborX="1854" custLinFactNeighborY="41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4C63790-A836-4270-939A-B4B3901DE737}" type="pres">
      <dgm:prSet presAssocID="{A3B93F5A-F18C-4372-B8B4-7DF45B504DFA}" presName="compositeSpace" presStyleCnt="0"/>
      <dgm:spPr/>
      <dgm:t>
        <a:bodyPr/>
        <a:lstStyle/>
        <a:p>
          <a:endParaRPr lang="ru-RU"/>
        </a:p>
      </dgm:t>
    </dgm:pt>
    <dgm:pt modelId="{01FC52DD-1B57-4EDC-994A-8E760571E926}" type="pres">
      <dgm:prSet presAssocID="{DBE6B132-7535-44C8-AB36-A4AB8A087FFA}" presName="composite" presStyleCnt="0"/>
      <dgm:spPr/>
      <dgm:t>
        <a:bodyPr/>
        <a:lstStyle/>
        <a:p>
          <a:endParaRPr lang="ru-RU"/>
        </a:p>
      </dgm:t>
    </dgm:pt>
    <dgm:pt modelId="{053FC244-274C-4EF8-93D8-B854D077D51C}" type="pres">
      <dgm:prSet presAssocID="{DBE6B132-7535-44C8-AB36-A4AB8A087FFA}" presName="bgChev" presStyleLbl="node1" presStyleIdx="1" presStyleCnt="4" custLinFactNeighborX="-11183" custLinFactNeighborY="-20294"/>
      <dgm:spPr>
        <a:xfrm>
          <a:off x="1344295" y="0"/>
          <a:ext cx="1181626" cy="456107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C53C6994-9252-41EC-8B88-D29C16E9EAB8}" type="pres">
      <dgm:prSet presAssocID="{DBE6B132-7535-44C8-AB36-A4AB8A087FFA}" presName="txNode" presStyleLbl="fgAcc1" presStyleIdx="1" presStyleCnt="4" custScaleX="125119" custScaleY="158776" custLinFactNeighborX="-3170" custLinFactNeighborY="22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EC135F-E55E-482C-9CF0-0B51D32BC6DC}" type="pres">
      <dgm:prSet presAssocID="{58E95F9C-AF82-421B-839C-15454637A2F5}" presName="compositeSpace" presStyleCnt="0"/>
      <dgm:spPr/>
      <dgm:t>
        <a:bodyPr/>
        <a:lstStyle/>
        <a:p>
          <a:endParaRPr lang="ru-RU"/>
        </a:p>
      </dgm:t>
    </dgm:pt>
    <dgm:pt modelId="{8018E5DA-528F-43C1-A5E3-8BD17068F911}" type="pres">
      <dgm:prSet presAssocID="{3D43579F-BB4E-4BE7-8477-1C51AD001AEA}" presName="composite" presStyleCnt="0"/>
      <dgm:spPr/>
      <dgm:t>
        <a:bodyPr/>
        <a:lstStyle/>
        <a:p>
          <a:endParaRPr lang="ru-RU"/>
        </a:p>
      </dgm:t>
    </dgm:pt>
    <dgm:pt modelId="{122DB74D-BBE8-415A-9624-81C305C04980}" type="pres">
      <dgm:prSet presAssocID="{3D43579F-BB4E-4BE7-8477-1C51AD001AEA}" presName="bgChev" presStyleLbl="node1" presStyleIdx="2" presStyleCnt="4" custScaleX="90855" custScaleY="113097" custLinFactNeighborX="-7685" custLinFactNeighborY="-42307"/>
      <dgm:spPr>
        <a:xfrm>
          <a:off x="2805271" y="0"/>
          <a:ext cx="1181626" cy="456107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9D50B066-6032-4F86-B50A-33967689B5F3}" type="pres">
      <dgm:prSet presAssocID="{3D43579F-BB4E-4BE7-8477-1C51AD001AEA}" presName="txNode" presStyleLbl="fgAcc1" presStyleIdx="2" presStyleCnt="4" custScaleX="123178" custScaleY="162999" custLinFactNeighborX="-5102" custLinFactNeighborY="9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BB1EDBF-8007-47A6-8383-224EA0119546}" type="pres">
      <dgm:prSet presAssocID="{4217F4DA-B3B5-4DD5-9F4D-A84E4FAE3D02}" presName="compositeSpace" presStyleCnt="0"/>
      <dgm:spPr/>
      <dgm:t>
        <a:bodyPr/>
        <a:lstStyle/>
        <a:p>
          <a:endParaRPr lang="ru-RU"/>
        </a:p>
      </dgm:t>
    </dgm:pt>
    <dgm:pt modelId="{EC3F07F0-038D-4AA2-AFC2-4926A62994CE}" type="pres">
      <dgm:prSet presAssocID="{C55552C1-3EAF-43A5-9E57-D6560EE7ACE3}" presName="composite" presStyleCnt="0"/>
      <dgm:spPr/>
      <dgm:t>
        <a:bodyPr/>
        <a:lstStyle/>
        <a:p>
          <a:endParaRPr lang="ru-RU"/>
        </a:p>
      </dgm:t>
    </dgm:pt>
    <dgm:pt modelId="{0E183FE9-E805-49EC-9E4F-76C521C410F6}" type="pres">
      <dgm:prSet presAssocID="{C55552C1-3EAF-43A5-9E57-D6560EE7ACE3}" presName="bgChev" presStyleLbl="node1" presStyleIdx="3" presStyleCnt="4" custAng="0" custScaleX="95449" custLinFactY="-100000" custLinFactNeighborX="-11068" custLinFactNeighborY="-171274"/>
      <dgm:spPr>
        <a:xfrm>
          <a:off x="4254989" y="0"/>
          <a:ext cx="1127850" cy="456107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91EE0335-F52F-4414-9C32-F52D52F0B5C6}" type="pres">
      <dgm:prSet presAssocID="{C55552C1-3EAF-43A5-9E57-D6560EE7ACE3}" presName="txNode" presStyleLbl="fgAcc1" presStyleIdx="3" presStyleCnt="4" custScaleX="118272" custScaleY="136058" custLinFactNeighborX="-4584" custLinFactNeighborY="203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045B68A4-5FF8-4494-9B21-C9CA56C7E59D}" type="presOf" srcId="{F917F1D8-C9F3-4C7F-9097-B6043D1C96F1}" destId="{4C4255E6-3B45-45A6-B69E-4AF206741D27}" srcOrd="0" destOrd="0" presId="urn:microsoft.com/office/officeart/2005/8/layout/chevronAccent+Icon"/>
    <dgm:cxn modelId="{D9C2604C-CD43-48D2-8904-921B96AD1DF7}" type="presOf" srcId="{ED7F86A8-25F6-4686-BCB9-B8BB3F97382E}" destId="{94F1D0A8-EEE5-4F57-BE71-0855E2491176}" srcOrd="0" destOrd="0" presId="urn:microsoft.com/office/officeart/2005/8/layout/chevronAccent+Icon"/>
    <dgm:cxn modelId="{4C2731F4-E9F6-4F23-A3D6-8142E882BABE}" srcId="{F917F1D8-C9F3-4C7F-9097-B6043D1C96F1}" destId="{DBE6B132-7535-44C8-AB36-A4AB8A087FFA}" srcOrd="1" destOrd="0" parTransId="{B1FC3C31-4AC7-4747-BE69-86C6DBAE1ABF}" sibTransId="{58E95F9C-AF82-421B-839C-15454637A2F5}"/>
    <dgm:cxn modelId="{92CCA70D-274B-4A2E-8B20-EAB5AF22FF7B}" type="presOf" srcId="{DBE6B132-7535-44C8-AB36-A4AB8A087FFA}" destId="{C53C6994-9252-41EC-8B88-D29C16E9EAB8}" srcOrd="0" destOrd="0" presId="urn:microsoft.com/office/officeart/2005/8/layout/chevronAccent+Icon"/>
    <dgm:cxn modelId="{84D698FF-3540-4C10-B9B6-9AF198F6EC6C}" srcId="{F917F1D8-C9F3-4C7F-9097-B6043D1C96F1}" destId="{3D43579F-BB4E-4BE7-8477-1C51AD001AEA}" srcOrd="2" destOrd="0" parTransId="{7E34DA9A-9131-4442-A776-464C620827D6}" sibTransId="{4217F4DA-B3B5-4DD5-9F4D-A84E4FAE3D02}"/>
    <dgm:cxn modelId="{B43D4A2C-1991-4B49-862E-CF038A62EE24}" type="presOf" srcId="{C55552C1-3EAF-43A5-9E57-D6560EE7ACE3}" destId="{91EE0335-F52F-4414-9C32-F52D52F0B5C6}" srcOrd="0" destOrd="0" presId="urn:microsoft.com/office/officeart/2005/8/layout/chevronAccent+Icon"/>
    <dgm:cxn modelId="{94171F45-C258-4EE1-81B0-7817FF65F564}" type="presOf" srcId="{3D43579F-BB4E-4BE7-8477-1C51AD001AEA}" destId="{9D50B066-6032-4F86-B50A-33967689B5F3}" srcOrd="0" destOrd="0" presId="urn:microsoft.com/office/officeart/2005/8/layout/chevronAccent+Icon"/>
    <dgm:cxn modelId="{4E712F16-9052-448D-BA15-C2EFCAE8AE29}" srcId="{F917F1D8-C9F3-4C7F-9097-B6043D1C96F1}" destId="{C55552C1-3EAF-43A5-9E57-D6560EE7ACE3}" srcOrd="3" destOrd="0" parTransId="{77A11E52-66BD-4E1E-BF8E-AE1527DE241B}" sibTransId="{97E1FB70-51F0-4DED-9C5C-0229F122AE75}"/>
    <dgm:cxn modelId="{C38E12D0-7E1F-414E-90A7-43BCB86954C1}" srcId="{F917F1D8-C9F3-4C7F-9097-B6043D1C96F1}" destId="{ED7F86A8-25F6-4686-BCB9-B8BB3F97382E}" srcOrd="0" destOrd="0" parTransId="{272D1291-4280-499D-B561-0867860A0E64}" sibTransId="{A3B93F5A-F18C-4372-B8B4-7DF45B504DFA}"/>
    <dgm:cxn modelId="{770FD9DC-41F8-4F95-9E68-C084E0C13A1E}" type="presParOf" srcId="{4C4255E6-3B45-45A6-B69E-4AF206741D27}" destId="{DCEC71D6-D275-4E91-9BC1-248B0DC216EB}" srcOrd="0" destOrd="0" presId="urn:microsoft.com/office/officeart/2005/8/layout/chevronAccent+Icon"/>
    <dgm:cxn modelId="{C0C998A6-EA55-46CA-BA88-B9B9E29F5630}" type="presParOf" srcId="{DCEC71D6-D275-4E91-9BC1-248B0DC216EB}" destId="{D7E9AD02-EF42-480D-9DA9-62799AE4830C}" srcOrd="0" destOrd="0" presId="urn:microsoft.com/office/officeart/2005/8/layout/chevronAccent+Icon"/>
    <dgm:cxn modelId="{DF77DDFE-11E5-4BA2-9ACC-68A89A149505}" type="presParOf" srcId="{DCEC71D6-D275-4E91-9BC1-248B0DC216EB}" destId="{94F1D0A8-EEE5-4F57-BE71-0855E2491176}" srcOrd="1" destOrd="0" presId="urn:microsoft.com/office/officeart/2005/8/layout/chevronAccent+Icon"/>
    <dgm:cxn modelId="{791EA6CB-D33F-4E3B-9AD8-10AD2ABF8357}" type="presParOf" srcId="{4C4255E6-3B45-45A6-B69E-4AF206741D27}" destId="{94C63790-A836-4270-939A-B4B3901DE737}" srcOrd="1" destOrd="0" presId="urn:microsoft.com/office/officeart/2005/8/layout/chevronAccent+Icon"/>
    <dgm:cxn modelId="{019AFAC4-7839-4D1D-B48B-0F249195176C}" type="presParOf" srcId="{4C4255E6-3B45-45A6-B69E-4AF206741D27}" destId="{01FC52DD-1B57-4EDC-994A-8E760571E926}" srcOrd="2" destOrd="0" presId="urn:microsoft.com/office/officeart/2005/8/layout/chevronAccent+Icon"/>
    <dgm:cxn modelId="{D6F6CF3D-27B2-4ED3-AA38-A390D1FE3A70}" type="presParOf" srcId="{01FC52DD-1B57-4EDC-994A-8E760571E926}" destId="{053FC244-274C-4EF8-93D8-B854D077D51C}" srcOrd="0" destOrd="0" presId="urn:microsoft.com/office/officeart/2005/8/layout/chevronAccent+Icon"/>
    <dgm:cxn modelId="{0840C62F-B26C-4963-80D6-938A1676B8DC}" type="presParOf" srcId="{01FC52DD-1B57-4EDC-994A-8E760571E926}" destId="{C53C6994-9252-41EC-8B88-D29C16E9EAB8}" srcOrd="1" destOrd="0" presId="urn:microsoft.com/office/officeart/2005/8/layout/chevronAccent+Icon"/>
    <dgm:cxn modelId="{A0043D38-B307-416F-A6E5-D235D862423D}" type="presParOf" srcId="{4C4255E6-3B45-45A6-B69E-4AF206741D27}" destId="{24EC135F-E55E-482C-9CF0-0B51D32BC6DC}" srcOrd="3" destOrd="0" presId="urn:microsoft.com/office/officeart/2005/8/layout/chevronAccent+Icon"/>
    <dgm:cxn modelId="{23331CDC-516A-4B68-BAD4-5208615C548D}" type="presParOf" srcId="{4C4255E6-3B45-45A6-B69E-4AF206741D27}" destId="{8018E5DA-528F-43C1-A5E3-8BD17068F911}" srcOrd="4" destOrd="0" presId="urn:microsoft.com/office/officeart/2005/8/layout/chevronAccent+Icon"/>
    <dgm:cxn modelId="{C9C5346D-D69C-4F0A-AAEC-0F0777A83244}" type="presParOf" srcId="{8018E5DA-528F-43C1-A5E3-8BD17068F911}" destId="{122DB74D-BBE8-415A-9624-81C305C04980}" srcOrd="0" destOrd="0" presId="urn:microsoft.com/office/officeart/2005/8/layout/chevronAccent+Icon"/>
    <dgm:cxn modelId="{88E61A0B-BF12-4925-8F20-F4A851A8C77F}" type="presParOf" srcId="{8018E5DA-528F-43C1-A5E3-8BD17068F911}" destId="{9D50B066-6032-4F86-B50A-33967689B5F3}" srcOrd="1" destOrd="0" presId="urn:microsoft.com/office/officeart/2005/8/layout/chevronAccent+Icon"/>
    <dgm:cxn modelId="{DE7B1BE7-AD0B-4172-AC4E-60782313B4BC}" type="presParOf" srcId="{4C4255E6-3B45-45A6-B69E-4AF206741D27}" destId="{8BB1EDBF-8007-47A6-8383-224EA0119546}" srcOrd="5" destOrd="0" presId="urn:microsoft.com/office/officeart/2005/8/layout/chevronAccent+Icon"/>
    <dgm:cxn modelId="{E793F0EE-43EC-4728-807A-21765A43B540}" type="presParOf" srcId="{4C4255E6-3B45-45A6-B69E-4AF206741D27}" destId="{EC3F07F0-038D-4AA2-AFC2-4926A62994CE}" srcOrd="6" destOrd="0" presId="urn:microsoft.com/office/officeart/2005/8/layout/chevronAccent+Icon"/>
    <dgm:cxn modelId="{A6A4C6C2-1336-49BF-9941-DA4DA51F722E}" type="presParOf" srcId="{EC3F07F0-038D-4AA2-AFC2-4926A62994CE}" destId="{0E183FE9-E805-49EC-9E4F-76C521C410F6}" srcOrd="0" destOrd="0" presId="urn:microsoft.com/office/officeart/2005/8/layout/chevronAccent+Icon"/>
    <dgm:cxn modelId="{9DF318B7-435D-476F-B193-03D2A8557C5C}" type="presParOf" srcId="{EC3F07F0-038D-4AA2-AFC2-4926A62994CE}" destId="{91EE0335-F52F-4414-9C32-F52D52F0B5C6}" srcOrd="1" destOrd="0" presId="urn:microsoft.com/office/officeart/2005/8/layout/chevronAccent+Icon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7F1D8-C9F3-4C7F-9097-B6043D1C96F1}" type="doc">
      <dgm:prSet loTypeId="urn:microsoft.com/office/officeart/2005/8/layout/chevronAccent+Icon" loCatId="officeonlin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D7F86A8-25F6-4686-BCB9-B8BB3F97382E}">
      <dgm:prSet phldrT="[Текст]" custT="1"/>
      <dgm:spPr>
        <a:xfrm>
          <a:off x="258692" y="97904"/>
          <a:ext cx="1305314" cy="50749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Описание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процесса исследования</a:t>
          </a:r>
        </a:p>
      </dgm:t>
    </dgm:pt>
    <dgm:pt modelId="{272D1291-4280-499D-B561-0867860A0E64}" type="parTrans" cxnId="{C38E12D0-7E1F-414E-90A7-43BCB86954C1}">
      <dgm:prSet/>
      <dgm:spPr/>
      <dgm:t>
        <a:bodyPr/>
        <a:lstStyle/>
        <a:p>
          <a:endParaRPr lang="ru-RU" sz="1600"/>
        </a:p>
      </dgm:t>
    </dgm:pt>
    <dgm:pt modelId="{A3B93F5A-F18C-4372-B8B4-7DF45B504DFA}" type="sibTrans" cxnId="{C38E12D0-7E1F-414E-90A7-43BCB86954C1}">
      <dgm:prSet/>
      <dgm:spPr/>
      <dgm:t>
        <a:bodyPr/>
        <a:lstStyle/>
        <a:p>
          <a:endParaRPr lang="ru-RU" sz="1600"/>
        </a:p>
      </dgm:t>
    </dgm:pt>
    <dgm:pt modelId="{DBE6B132-7535-44C8-AB36-A4AB8A087FFA}">
      <dgm:prSet phldrT="[Текст]" custT="1"/>
      <dgm:spPr>
        <a:xfrm>
          <a:off x="1732617" y="88053"/>
          <a:ext cx="2101764" cy="50749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Получение и оценка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результатов </a:t>
          </a:r>
          <a:r>
            <a:rPr lang="ru-RU" sz="1600" b="1" i="1" spc="-20" baseline="0" dirty="0">
              <a:latin typeface="Times New Roman" pitchFamily="18" charset="0"/>
              <a:ea typeface="+mn-ea"/>
              <a:cs typeface="Times New Roman" pitchFamily="18" charset="0"/>
            </a:rPr>
            <a:t>исследования</a:t>
          </a: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, их обсуждение</a:t>
          </a:r>
          <a:endParaRPr lang="ru-RU" sz="1600" b="0" i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1FC3C31-4AC7-4747-BE69-86C6DBAE1ABF}" type="parTrans" cxnId="{4C2731F4-E9F6-4F23-A3D6-8142E882BABE}">
      <dgm:prSet/>
      <dgm:spPr/>
      <dgm:t>
        <a:bodyPr/>
        <a:lstStyle/>
        <a:p>
          <a:endParaRPr lang="ru-RU" sz="1600"/>
        </a:p>
      </dgm:t>
    </dgm:pt>
    <dgm:pt modelId="{58E95F9C-AF82-421B-839C-15454637A2F5}" type="sibTrans" cxnId="{4C2731F4-E9F6-4F23-A3D6-8142E882BABE}">
      <dgm:prSet/>
      <dgm:spPr/>
      <dgm:t>
        <a:bodyPr/>
        <a:lstStyle/>
        <a:p>
          <a:endParaRPr lang="ru-RU" sz="1600"/>
        </a:p>
      </dgm:t>
    </dgm:pt>
    <dgm:pt modelId="{3D43579F-BB4E-4BE7-8477-1C51AD001AEA}">
      <dgm:prSet phldrT="[Текст]" custT="1"/>
      <dgm:spPr>
        <a:xfrm>
          <a:off x="4069962" y="91169"/>
          <a:ext cx="1686312" cy="507491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Формулирование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выводов</a:t>
          </a:r>
          <a:r>
            <a:rPr lang="ru-RU" sz="1600" b="0" dirty="0">
              <a:latin typeface="Times New Roman" pitchFamily="18" charset="0"/>
              <a:ea typeface="+mn-ea"/>
              <a:cs typeface="Times New Roman" pitchFamily="18" charset="0"/>
            </a:rPr>
            <a:t> и подведение </a:t>
          </a:r>
          <a:r>
            <a:rPr lang="ru-RU" sz="1600" b="1" i="1" dirty="0">
              <a:latin typeface="Times New Roman" pitchFamily="18" charset="0"/>
              <a:ea typeface="+mn-ea"/>
              <a:cs typeface="Times New Roman" pitchFamily="18" charset="0"/>
            </a:rPr>
            <a:t>итогов исследования</a:t>
          </a:r>
        </a:p>
      </dgm:t>
    </dgm:pt>
    <dgm:pt modelId="{7E34DA9A-9131-4442-A776-464C620827D6}" type="parTrans" cxnId="{84D698FF-3540-4C10-B9B6-9AF198F6EC6C}">
      <dgm:prSet/>
      <dgm:spPr/>
      <dgm:t>
        <a:bodyPr/>
        <a:lstStyle/>
        <a:p>
          <a:endParaRPr lang="ru-RU" sz="1600"/>
        </a:p>
      </dgm:t>
    </dgm:pt>
    <dgm:pt modelId="{4217F4DA-B3B5-4DD5-9F4D-A84E4FAE3D02}" type="sibTrans" cxnId="{84D698FF-3540-4C10-B9B6-9AF198F6EC6C}">
      <dgm:prSet/>
      <dgm:spPr/>
      <dgm:t>
        <a:bodyPr/>
        <a:lstStyle/>
        <a:p>
          <a:endParaRPr lang="ru-RU" sz="1600"/>
        </a:p>
      </dgm:t>
    </dgm:pt>
    <dgm:pt modelId="{4C4255E6-3B45-45A6-B69E-4AF206741D27}" type="pres">
      <dgm:prSet presAssocID="{F917F1D8-C9F3-4C7F-9097-B6043D1C96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C71D6-D275-4E91-9BC1-248B0DC216EB}" type="pres">
      <dgm:prSet presAssocID="{ED7F86A8-25F6-4686-BCB9-B8BB3F97382E}" presName="composite" presStyleCnt="0"/>
      <dgm:spPr/>
      <dgm:t>
        <a:bodyPr/>
        <a:lstStyle/>
        <a:p>
          <a:endParaRPr lang="ru-RU"/>
        </a:p>
      </dgm:t>
    </dgm:pt>
    <dgm:pt modelId="{D7E9AD02-EF42-480D-9DA9-62799AE4830C}" type="pres">
      <dgm:prSet presAssocID="{ED7F86A8-25F6-4686-BCB9-B8BB3F97382E}" presName="bgChev" presStyleLbl="node1" presStyleIdx="0" presStyleCnt="3" custScaleX="67726" custScaleY="75879" custLinFactNeighborX="7506" custLinFactNeighborY="-10528"/>
      <dgm:spPr>
        <a:xfrm>
          <a:off x="0" y="0"/>
          <a:ext cx="1341440" cy="385079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94F1D0A8-EEE5-4F57-BE71-0855E2491176}" type="pres">
      <dgm:prSet presAssocID="{ED7F86A8-25F6-4686-BCB9-B8BB3F97382E}" presName="txNode" presStyleLbl="fgAcc1" presStyleIdx="0" presStyleCnt="3" custScaleX="78042" custScaleY="100000" custLinFactNeighborX="-3792" custLinFactNeighborY="217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4C63790-A836-4270-939A-B4B3901DE737}" type="pres">
      <dgm:prSet presAssocID="{A3B93F5A-F18C-4372-B8B4-7DF45B504DFA}" presName="compositeSpace" presStyleCnt="0"/>
      <dgm:spPr/>
      <dgm:t>
        <a:bodyPr/>
        <a:lstStyle/>
        <a:p>
          <a:endParaRPr lang="ru-RU"/>
        </a:p>
      </dgm:t>
    </dgm:pt>
    <dgm:pt modelId="{01FC52DD-1B57-4EDC-994A-8E760571E926}" type="pres">
      <dgm:prSet presAssocID="{DBE6B132-7535-44C8-AB36-A4AB8A087FFA}" presName="composite" presStyleCnt="0"/>
      <dgm:spPr/>
      <dgm:t>
        <a:bodyPr/>
        <a:lstStyle/>
        <a:p>
          <a:endParaRPr lang="ru-RU"/>
        </a:p>
      </dgm:t>
    </dgm:pt>
    <dgm:pt modelId="{053FC244-274C-4EF8-93D8-B854D077D51C}" type="pres">
      <dgm:prSet presAssocID="{DBE6B132-7535-44C8-AB36-A4AB8A087FFA}" presName="bgChev" presStyleLbl="node1" presStyleIdx="1" presStyleCnt="3" custScaleX="70042" custScaleY="75879" custLinFactNeighborX="17250" custLinFactNeighborY="-10528"/>
      <dgm:spPr>
        <a:xfrm>
          <a:off x="1522682" y="1"/>
          <a:ext cx="1387312" cy="385079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C53C6994-9252-41EC-8B88-D29C16E9EAB8}" type="pres">
      <dgm:prSet presAssocID="{DBE6B132-7535-44C8-AB36-A4AB8A087FFA}" presName="txNode" presStyleLbl="fgAcc1" presStyleIdx="1" presStyleCnt="3" custScaleX="121208" custScaleY="100000" custLinFactNeighborX="-2685" custLinFactNeighborY="-161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EC135F-E55E-482C-9CF0-0B51D32BC6DC}" type="pres">
      <dgm:prSet presAssocID="{58E95F9C-AF82-421B-839C-15454637A2F5}" presName="compositeSpace" presStyleCnt="0"/>
      <dgm:spPr/>
      <dgm:t>
        <a:bodyPr/>
        <a:lstStyle/>
        <a:p>
          <a:endParaRPr lang="ru-RU"/>
        </a:p>
      </dgm:t>
    </dgm:pt>
    <dgm:pt modelId="{8018E5DA-528F-43C1-A5E3-8BD17068F911}" type="pres">
      <dgm:prSet presAssocID="{3D43579F-BB4E-4BE7-8477-1C51AD001AEA}" presName="composite" presStyleCnt="0"/>
      <dgm:spPr/>
      <dgm:t>
        <a:bodyPr/>
        <a:lstStyle/>
        <a:p>
          <a:endParaRPr lang="ru-RU"/>
        </a:p>
      </dgm:t>
    </dgm:pt>
    <dgm:pt modelId="{122DB74D-BBE8-415A-9624-81C305C04980}" type="pres">
      <dgm:prSet presAssocID="{3D43579F-BB4E-4BE7-8477-1C51AD001AEA}" presName="bgChev" presStyleLbl="node1" presStyleIdx="2" presStyleCnt="3" custScaleX="60240" custScaleY="75879" custLinFactNeighborX="5731" custLinFactNeighborY="-10528"/>
      <dgm:spPr>
        <a:xfrm>
          <a:off x="3778020" y="1"/>
          <a:ext cx="1193165" cy="385079"/>
        </a:xfrm>
        <a:prstGeom prst="chevron">
          <a:avLst>
            <a:gd name="adj" fmla="val 40000"/>
          </a:avLst>
        </a:prstGeom>
      </dgm:spPr>
      <dgm:t>
        <a:bodyPr/>
        <a:lstStyle/>
        <a:p>
          <a:endParaRPr lang="ru-RU"/>
        </a:p>
      </dgm:t>
    </dgm:pt>
    <dgm:pt modelId="{9D50B066-6032-4F86-B50A-33967689B5F3}" type="pres">
      <dgm:prSet presAssocID="{3D43579F-BB4E-4BE7-8477-1C51AD001AEA}" presName="txNode" presStyleLbl="fgAcc1" presStyleIdx="2" presStyleCnt="3" custScaleX="100821" custScaleY="100000" custLinFactNeighborX="102" custLinFactNeighborY="-100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AA519427-736E-4A02-8DCC-EEB64EE977DE}" type="presOf" srcId="{3D43579F-BB4E-4BE7-8477-1C51AD001AEA}" destId="{9D50B066-6032-4F86-B50A-33967689B5F3}" srcOrd="0" destOrd="0" presId="urn:microsoft.com/office/officeart/2005/8/layout/chevronAccent+Icon"/>
    <dgm:cxn modelId="{4C2731F4-E9F6-4F23-A3D6-8142E882BABE}" srcId="{F917F1D8-C9F3-4C7F-9097-B6043D1C96F1}" destId="{DBE6B132-7535-44C8-AB36-A4AB8A087FFA}" srcOrd="1" destOrd="0" parTransId="{B1FC3C31-4AC7-4747-BE69-86C6DBAE1ABF}" sibTransId="{58E95F9C-AF82-421B-839C-15454637A2F5}"/>
    <dgm:cxn modelId="{771C6C12-2F74-4D54-9B99-0B946CFB1D06}" type="presOf" srcId="{F917F1D8-C9F3-4C7F-9097-B6043D1C96F1}" destId="{4C4255E6-3B45-45A6-B69E-4AF206741D27}" srcOrd="0" destOrd="0" presId="urn:microsoft.com/office/officeart/2005/8/layout/chevronAccent+Icon"/>
    <dgm:cxn modelId="{84D698FF-3540-4C10-B9B6-9AF198F6EC6C}" srcId="{F917F1D8-C9F3-4C7F-9097-B6043D1C96F1}" destId="{3D43579F-BB4E-4BE7-8477-1C51AD001AEA}" srcOrd="2" destOrd="0" parTransId="{7E34DA9A-9131-4442-A776-464C620827D6}" sibTransId="{4217F4DA-B3B5-4DD5-9F4D-A84E4FAE3D02}"/>
    <dgm:cxn modelId="{C22597F6-E913-4CC7-BDD6-DFFD24AC7AE2}" type="presOf" srcId="{ED7F86A8-25F6-4686-BCB9-B8BB3F97382E}" destId="{94F1D0A8-EEE5-4F57-BE71-0855E2491176}" srcOrd="0" destOrd="0" presId="urn:microsoft.com/office/officeart/2005/8/layout/chevronAccent+Icon"/>
    <dgm:cxn modelId="{C38E12D0-7E1F-414E-90A7-43BCB86954C1}" srcId="{F917F1D8-C9F3-4C7F-9097-B6043D1C96F1}" destId="{ED7F86A8-25F6-4686-BCB9-B8BB3F97382E}" srcOrd="0" destOrd="0" parTransId="{272D1291-4280-499D-B561-0867860A0E64}" sibTransId="{A3B93F5A-F18C-4372-B8B4-7DF45B504DFA}"/>
    <dgm:cxn modelId="{D634AAEB-1B98-4384-BC95-95839F963D55}" type="presOf" srcId="{DBE6B132-7535-44C8-AB36-A4AB8A087FFA}" destId="{C53C6994-9252-41EC-8B88-D29C16E9EAB8}" srcOrd="0" destOrd="0" presId="urn:microsoft.com/office/officeart/2005/8/layout/chevronAccent+Icon"/>
    <dgm:cxn modelId="{16B2BF26-844C-42B9-9C1B-D3D700117C18}" type="presParOf" srcId="{4C4255E6-3B45-45A6-B69E-4AF206741D27}" destId="{DCEC71D6-D275-4E91-9BC1-248B0DC216EB}" srcOrd="0" destOrd="0" presId="urn:microsoft.com/office/officeart/2005/8/layout/chevronAccent+Icon"/>
    <dgm:cxn modelId="{9EEBDFD8-39CD-4419-9944-177DE1B2ADD5}" type="presParOf" srcId="{DCEC71D6-D275-4E91-9BC1-248B0DC216EB}" destId="{D7E9AD02-EF42-480D-9DA9-62799AE4830C}" srcOrd="0" destOrd="0" presId="urn:microsoft.com/office/officeart/2005/8/layout/chevronAccent+Icon"/>
    <dgm:cxn modelId="{972656B6-5FEB-4EF6-963B-B5B3C722D7EE}" type="presParOf" srcId="{DCEC71D6-D275-4E91-9BC1-248B0DC216EB}" destId="{94F1D0A8-EEE5-4F57-BE71-0855E2491176}" srcOrd="1" destOrd="0" presId="urn:microsoft.com/office/officeart/2005/8/layout/chevronAccent+Icon"/>
    <dgm:cxn modelId="{E5E35D6C-5ABA-4777-B49C-2D517F9E38F1}" type="presParOf" srcId="{4C4255E6-3B45-45A6-B69E-4AF206741D27}" destId="{94C63790-A836-4270-939A-B4B3901DE737}" srcOrd="1" destOrd="0" presId="urn:microsoft.com/office/officeart/2005/8/layout/chevronAccent+Icon"/>
    <dgm:cxn modelId="{2CCDEAE2-07A9-4941-BB1A-CD0749B9EC20}" type="presParOf" srcId="{4C4255E6-3B45-45A6-B69E-4AF206741D27}" destId="{01FC52DD-1B57-4EDC-994A-8E760571E926}" srcOrd="2" destOrd="0" presId="urn:microsoft.com/office/officeart/2005/8/layout/chevronAccent+Icon"/>
    <dgm:cxn modelId="{F8F4E300-1A12-47C0-841E-D8098EB4C9F9}" type="presParOf" srcId="{01FC52DD-1B57-4EDC-994A-8E760571E926}" destId="{053FC244-274C-4EF8-93D8-B854D077D51C}" srcOrd="0" destOrd="0" presId="urn:microsoft.com/office/officeart/2005/8/layout/chevronAccent+Icon"/>
    <dgm:cxn modelId="{C6CF4DEB-7935-48FB-9E9E-A80F2DECA54A}" type="presParOf" srcId="{01FC52DD-1B57-4EDC-994A-8E760571E926}" destId="{C53C6994-9252-41EC-8B88-D29C16E9EAB8}" srcOrd="1" destOrd="0" presId="urn:microsoft.com/office/officeart/2005/8/layout/chevronAccent+Icon"/>
    <dgm:cxn modelId="{5F5C8EAE-E913-49AA-BF2E-5F0AC2031713}" type="presParOf" srcId="{4C4255E6-3B45-45A6-B69E-4AF206741D27}" destId="{24EC135F-E55E-482C-9CF0-0B51D32BC6DC}" srcOrd="3" destOrd="0" presId="urn:microsoft.com/office/officeart/2005/8/layout/chevronAccent+Icon"/>
    <dgm:cxn modelId="{0706CC7C-E8B3-4810-B740-B49944B96495}" type="presParOf" srcId="{4C4255E6-3B45-45A6-B69E-4AF206741D27}" destId="{8018E5DA-528F-43C1-A5E3-8BD17068F911}" srcOrd="4" destOrd="0" presId="urn:microsoft.com/office/officeart/2005/8/layout/chevronAccent+Icon"/>
    <dgm:cxn modelId="{B4D151FA-B1CD-4204-8EE3-269364A92544}" type="presParOf" srcId="{8018E5DA-528F-43C1-A5E3-8BD17068F911}" destId="{122DB74D-BBE8-415A-9624-81C305C04980}" srcOrd="0" destOrd="0" presId="urn:microsoft.com/office/officeart/2005/8/layout/chevronAccent+Icon"/>
    <dgm:cxn modelId="{D58ED7F8-888A-4BEC-86BF-7D126944734F}" type="presParOf" srcId="{8018E5DA-528F-43C1-A5E3-8BD17068F911}" destId="{9D50B066-6032-4F86-B50A-33967689B5F3}" srcOrd="1" destOrd="0" presId="urn:microsoft.com/office/officeart/2005/8/layout/chevronAccent+Icon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647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Министерство общего и профессионального образования</a:t>
            </a:r>
            <a:br>
              <a:rPr lang="ru-RU" sz="1200" dirty="0" smtClean="0"/>
            </a:br>
            <a:r>
              <a:rPr lang="ru-RU" sz="1200" dirty="0" smtClean="0"/>
              <a:t>Свердловской области</a:t>
            </a:r>
            <a:br>
              <a:rPr lang="ru-RU" sz="1200" dirty="0" smtClean="0"/>
            </a:br>
            <a:r>
              <a:rPr lang="ru-RU" sz="1200" dirty="0" smtClean="0"/>
              <a:t>Управление образования </a:t>
            </a:r>
            <a:r>
              <a:rPr lang="ru-RU" sz="1200" dirty="0" err="1" smtClean="0"/>
              <a:t>Ирбитского</a:t>
            </a:r>
            <a:r>
              <a:rPr lang="ru-RU" sz="1200" dirty="0" smtClean="0"/>
              <a:t> муниципального образования</a:t>
            </a:r>
            <a:br>
              <a:rPr lang="ru-RU" sz="1200" dirty="0" smtClean="0"/>
            </a:br>
            <a:r>
              <a:rPr lang="ru-RU" sz="1200" dirty="0" smtClean="0"/>
              <a:t>МОУ ДО «Детский экологический центр»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7154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соответствия параметров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микроклимата кабинетов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СанПиН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14942" y="4643446"/>
            <a:ext cx="3929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Дубских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Алексеевна,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9 класса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6256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Определение температуры </a:t>
            </a:r>
          </a:p>
          <a:p>
            <a:pPr lvl="1"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воздуха кабинетов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85860"/>
          <a:ext cx="8572560" cy="3317566"/>
        </p:xfrm>
        <a:graphic>
          <a:graphicData uri="http://schemas.openxmlformats.org/drawingml/2006/table">
            <a:tbl>
              <a:tblPr/>
              <a:tblGrid>
                <a:gridCol w="1442898"/>
                <a:gridCol w="1054879"/>
                <a:gridCol w="1054879"/>
                <a:gridCol w="1055664"/>
                <a:gridCol w="1056450"/>
                <a:gridCol w="907526"/>
                <a:gridCol w="1000132"/>
                <a:gridCol w="1000132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Гигиенич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ср. температура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 химии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18–24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°C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ru-RU" sz="20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r>
                        <a:rPr lang="ru-RU" sz="20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23,8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</a:t>
                      </a:r>
                      <a:r>
                        <a:rPr lang="ru-RU" sz="20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 информатики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18–24 °C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ru-RU" sz="20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21,3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ru-RU" sz="2000" b="1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492919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в исследуемых кабинетах соответствовала нормам, в кабинете химии чуть превышая 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0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Определение влажности</a:t>
            </a:r>
          </a:p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воздуха кабинетов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20191211_141651.jpg"/>
          <p:cNvPicPr/>
          <p:nvPr/>
        </p:nvPicPr>
        <p:blipFill>
          <a:blip r:embed="rId3" cstate="print"/>
          <a:srcRect l="5924" t="-64"/>
          <a:stretch>
            <a:fillRect/>
          </a:stretch>
        </p:blipFill>
        <p:spPr>
          <a:xfrm rot="5400000">
            <a:off x="9812" y="1276015"/>
            <a:ext cx="2714625" cy="216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0191211_141648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60837" y="1411271"/>
            <a:ext cx="2695575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20191211_095707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087865" y="3984309"/>
            <a:ext cx="2752725" cy="2070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0191211_141514.jpg"/>
          <p:cNvPicPr/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229364" y="3986214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714876" y="5786454"/>
            <a:ext cx="156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информатики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857892"/>
            <a:ext cx="106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0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Определение влажности</a:t>
            </a:r>
          </a:p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воздуха кабинетов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00174"/>
          <a:ext cx="8429683" cy="2804160"/>
        </p:xfrm>
        <a:graphic>
          <a:graphicData uri="http://schemas.openxmlformats.org/drawingml/2006/table">
            <a:tbl>
              <a:tblPr/>
              <a:tblGrid>
                <a:gridCol w="1538444"/>
                <a:gridCol w="961886"/>
                <a:gridCol w="928694"/>
                <a:gridCol w="928694"/>
                <a:gridCol w="1000132"/>
                <a:gridCol w="928694"/>
                <a:gridCol w="928694"/>
                <a:gridCol w="1214445"/>
              </a:tblGrid>
              <a:tr h="748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Гигиеичнорма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ноября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ср. влажность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 химии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40-60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 информатики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40–60 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428625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Относительная влажность воздуха не превышала допустимые показатели в кабинете информатики, но и не была высокой, в кабинете химии влажность превышала гигиенические нормы.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34" y="0"/>
            <a:ext cx="916473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Изучение вентиляционного режима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20191211_141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31469" y="1440639"/>
            <a:ext cx="2952739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191211_141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71942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91212_141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07194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191212_1529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7593" y="1381110"/>
            <a:ext cx="304802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34" y="0"/>
            <a:ext cx="91647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301038" cy="350046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аэрации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проветриваемости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 = П 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коэффициент аэрации,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всех вентиляционных отверстий,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площадь пола.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аэрации для учебного помещения должен быть не менее 1/50 площади пола, при условии, что учитываемые отверстия должны открываться не реже, чем один раз в час на 10–15 минут.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 = П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Изучение вентиляционного режима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Изучение вентиляционного режима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071546"/>
          <a:ext cx="8572556" cy="3835725"/>
        </p:xfrm>
        <a:graphic>
          <a:graphicData uri="http://schemas.openxmlformats.org/drawingml/2006/table">
            <a:tbl>
              <a:tblPr/>
              <a:tblGrid>
                <a:gridCol w="1700594"/>
                <a:gridCol w="762043"/>
                <a:gridCol w="762043"/>
                <a:gridCol w="1052094"/>
                <a:gridCol w="1171577"/>
                <a:gridCol w="1319233"/>
                <a:gridCol w="1804972"/>
              </a:tblGrid>
              <a:tr h="17145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экологическая норма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КА = П :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=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одной форточки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форточек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форточек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кабинет химии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1/50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соответствует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кабинет информатики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1/50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соответствует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528638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Кабинеты проветриваются систематически и коэффициент аэрации в кабинете химии составляет 0,03,  в кабинете информатики 0,04, что соответствует санитарно-гигиеническим нормам.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0638" y="0"/>
            <a:ext cx="9164638" cy="6858000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8143932" cy="5000649"/>
          </a:xfrm>
        </p:spPr>
        <p:txBody>
          <a:bodyPr>
            <a:noAutofit/>
          </a:bodyPr>
          <a:lstStyle/>
          <a:p>
            <a:pPr lvl="0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работы мы  изучили санитарно - гигиенические требования к учебным кабинетам, изучили методику, необходимую для оценки санитарно-гигиенического состояния помещения.</a:t>
            </a:r>
          </a:p>
          <a:p>
            <a:pPr marL="457200" lvl="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Организовали опытно-экспериментальное исследование основных параметров микроклимата кабинетов.</a:t>
            </a:r>
          </a:p>
          <a:p>
            <a:pPr marL="457200" lvl="0" indent="-45720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Проанализировали полученные данные, мы пришли к выводу, что кабинеты химии и информатики  соответствуют нормам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следующим параметрам: коэффициент аэрации в кабинете химии составляет 0,03,  в кабинете информатики 0,04, что соответствует санитарно-гигиеническим нормам, температура в кабинете информатики соответствовала нормам, но в кабинете химии незначительно превышая их, относительная влажность  воздуха не превышала допустимые показатели в кабинете информатики, в кабинете химии влажность превышала гигиенические нормы, т.к. температура воздуха превышала нормы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Выводы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20638" y="0"/>
            <a:ext cx="9164638" cy="6858000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4357694"/>
            <a:ext cx="8429684" cy="1500187"/>
          </a:xfrm>
        </p:spPr>
        <p:txBody>
          <a:bodyPr>
            <a:noAutofit/>
          </a:bodyPr>
          <a:lstStyle/>
          <a:p>
            <a:pPr lvl="0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Подводя итоги проделанной работы, мы считаем, что достигли поставленной цели и выполнили задачи, определенные темой и целью проекта, наша гипотеза подтвердилась: мы доказали, что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микроклимат школьных кабинетов соответствует требованиям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самочувствие и  работоспособность учащихся не снижается.  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Исследуя данную проблему, я углубила знания о влиянии температуры, влажности на состояние школьников.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проведения работы мы узнали, что существуют определённые санитарно – гигиенические нормы, предъявляемые к учебным кабинетам.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снизить отрицательные параметры на здоровье учащихся, советуем соблюдать режим проветривания кабинета с целью сохранения благоприятного микроклимата.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нами не закончена. Мы планируем определить влияние освещенности, озеленение, оборудование кабинетов и размещение школьной мебели.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2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Заключение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34" y="0"/>
            <a:ext cx="9164734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7158" y="1857364"/>
            <a:ext cx="85324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 ИССЛЕДОВАНИЯ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соответствия  параметров микроклимата кабинетов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5720" y="1582710"/>
            <a:ext cx="8501122" cy="5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санитарно - гигиенические требования к учебным кабинетам, подобрать и изучить методику, необходимую для оценки санитарно-гигиенического состояния помещения.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опытно-экспериментальное исследование основных параметров микроклимата кабинетов.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 полученные данные, сделать вывод о соответствии параметров микроклимата кабинетов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928670"/>
            <a:ext cx="8786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микроклимат кабинетов химии и информатики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Предмет исследования: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Определение соответствия  параметров микроклимата кабинетов химии и информатики </a:t>
            </a:r>
            <a:r>
              <a:rPr lang="ru-RU" sz="3200" dirty="0" err="1" smtClean="0"/>
              <a:t>СанПиНу</a:t>
            </a:r>
            <a:r>
              <a:rPr lang="ru-RU" sz="3200" dirty="0" smtClean="0"/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20191211_14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07194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91212_141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07194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b="50321"/>
          <a:stretch>
            <a:fillRect/>
          </a:stretch>
        </p:blipFill>
        <p:spPr bwMode="auto">
          <a:xfrm>
            <a:off x="3357554" y="428604"/>
            <a:ext cx="4714908" cy="328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2714644" cy="18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500298" cy="1876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86190"/>
            <a:ext cx="2529454" cy="180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571472" y="2285992"/>
          <a:ext cx="800105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71472" y="3929066"/>
          <a:ext cx="785818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14546" y="285728"/>
            <a:ext cx="479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Схема исследования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14546" y="285728"/>
            <a:ext cx="4797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Этапы исследования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142984"/>
          <a:ext cx="7858180" cy="3000396"/>
        </p:xfrm>
        <a:graphic>
          <a:graphicData uri="http://schemas.openxmlformats.org/drawingml/2006/table">
            <a:tbl>
              <a:tblPr/>
              <a:tblGrid>
                <a:gridCol w="2532585"/>
                <a:gridCol w="204160"/>
                <a:gridCol w="2453344"/>
                <a:gridCol w="223464"/>
                <a:gridCol w="2444627"/>
              </a:tblGrid>
              <a:tr h="60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Подготовительный этап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(ноябрь 2019год)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 этап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(декабрь 2019год)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Заключительный этап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(январь 2020год)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400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Выбор темы, постановка целей и задач исследования;                                    2. Изучение информационных источников;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Определение методов и методик исследования.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62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данных и обработка материалов исследования;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620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Сравнительный анализ, систематизация и обобщение результатов эксперимента;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620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рекомендаций </a:t>
                      </a: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 Оформление работы и составление выводов.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99" marR="6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5984" y="4214818"/>
            <a:ext cx="4248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Методы исследования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4786322"/>
          <a:ext cx="7786742" cy="1892808"/>
        </p:xfrm>
        <a:graphic>
          <a:graphicData uri="http://schemas.openxmlformats.org/drawingml/2006/table">
            <a:tbl>
              <a:tblPr/>
              <a:tblGrid>
                <a:gridCol w="2553865"/>
                <a:gridCol w="2803985"/>
                <a:gridCol w="2428892"/>
              </a:tblGrid>
              <a:tr h="26543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5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Поисковый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16891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Справочно-информационный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16891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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Наблюдение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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Фотографирование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16891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168910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Обобщение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34" y="0"/>
            <a:ext cx="916473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643306" y="285728"/>
            <a:ext cx="213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Гипотеза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2000240"/>
            <a:ext cx="822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микроклимат учебных кабинетов не соответствует требованиям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самочувствие и  работоспособность учащихся снижаются.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34" y="0"/>
            <a:ext cx="9164734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980728"/>
            <a:ext cx="853244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Результаты наших исследований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73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6256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Определение температуры </a:t>
            </a:r>
          </a:p>
          <a:p>
            <a:pPr lvl="1"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воздуха кабинетов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Рисунок 11" descr="20191212_102547.jpg"/>
          <p:cNvPicPr>
            <a:picLocks noChangeAspect="1"/>
          </p:cNvPicPr>
          <p:nvPr/>
        </p:nvPicPr>
        <p:blipFill>
          <a:blip r:embed="rId3" cstate="print"/>
          <a:srcRect l="10251" t="13226" r="139" b="15401"/>
          <a:stretch>
            <a:fillRect/>
          </a:stretch>
        </p:blipFill>
        <p:spPr>
          <a:xfrm rot="5400000">
            <a:off x="6640213" y="4146869"/>
            <a:ext cx="2847975" cy="169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191211_095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69662" y="2016430"/>
            <a:ext cx="2990850" cy="2244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4" name="Picture 6" descr="C:\Documents and Settings\1\Мои документы\Downloads\20191212_13130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7812" t="51192"/>
          <a:stretch>
            <a:fillRect/>
          </a:stretch>
        </p:blipFill>
        <p:spPr bwMode="auto">
          <a:xfrm rot="5400000">
            <a:off x="-454368" y="1740196"/>
            <a:ext cx="2928959" cy="116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49" name="Рисунок 12" descr="20191211_1415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500438"/>
            <a:ext cx="2244725" cy="2990850"/>
          </a:xfrm>
          <a:prstGeom prst="rect">
            <a:avLst/>
          </a:prstGeom>
          <a:noFill/>
        </p:spPr>
      </p:pic>
      <p:pic>
        <p:nvPicPr>
          <p:cNvPr id="11" name="Рисунок 10" descr="20191211_141610.jpg"/>
          <p:cNvPicPr>
            <a:picLocks noChangeAspect="1"/>
          </p:cNvPicPr>
          <p:nvPr/>
        </p:nvPicPr>
        <p:blipFill>
          <a:blip r:embed="rId7" cstate="print"/>
          <a:srcRect l="22213" r="11987"/>
          <a:stretch>
            <a:fillRect/>
          </a:stretch>
        </p:blipFill>
        <p:spPr>
          <a:xfrm>
            <a:off x="5000628" y="1142984"/>
            <a:ext cx="245745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682</Words>
  <PresentationFormat>Экран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Министерство общего и профессионального образования Свердловской области Управление образования Ирбитского муниципального образования МОУ ДО «Детский экологический центр»</vt:lpstr>
      <vt:lpstr>Слайд 2</vt:lpstr>
      <vt:lpstr>Слайд 3</vt:lpstr>
      <vt:lpstr>Слайд 4</vt:lpstr>
      <vt:lpstr>Слайд 5</vt:lpstr>
      <vt:lpstr>Слайд 6</vt:lpstr>
      <vt:lpstr>Если микроклимат учебных кабинетов не соответствует требованиям СанПиН, то самочувствие и  работоспособность учащихся снижаются.</vt:lpstr>
      <vt:lpstr>Слайд 8</vt:lpstr>
      <vt:lpstr>Слайд 9</vt:lpstr>
      <vt:lpstr>Слайд 10</vt:lpstr>
      <vt:lpstr>Слайд 11</vt:lpstr>
      <vt:lpstr>Слайд 12</vt:lpstr>
      <vt:lpstr>Слайд 13</vt:lpstr>
      <vt:lpstr>коэффициент аэрации (проветриваемости).  КА = П : п/п где КА – коэффициент аэрации, П–площадь всех вентиляционных отверстий, п/п – площадь пола. Коэффициент аэрации для учебного помещения должен быть не менее 1/50 площади пола, при условии, что учитываемые отверстия должны открываться не реже, чем один раз в час на 10–15 минут. КА = П : п/п 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общего и профессионального образования Свердловской области Управление образования Ирбитского муниципального образования МОУ ДО «Детский экологический центр»</dc:title>
  <cp:lastModifiedBy>наталья яковлева</cp:lastModifiedBy>
  <cp:revision>7</cp:revision>
  <dcterms:modified xsi:type="dcterms:W3CDTF">2019-12-16T07:53:48Z</dcterms:modified>
</cp:coreProperties>
</file>