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3E26D-CA60-4017-86CB-BAF64EC0D986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89354-D22E-40CF-9AA3-45753DE0A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89354-D22E-40CF-9AA3-45753DE0A8A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692696"/>
            <a:ext cx="5105400" cy="2868168"/>
          </a:xfrm>
        </p:spPr>
        <p:txBody>
          <a:bodyPr/>
          <a:lstStyle/>
          <a:p>
            <a:r>
              <a:rPr lang="ru-RU" b="1" dirty="0" smtClean="0"/>
              <a:t>Что вы знаете о </a:t>
            </a:r>
            <a:r>
              <a:rPr lang="ru-RU" b="1" dirty="0" err="1" smtClean="0"/>
              <a:t>табококурении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2060848"/>
            <a:ext cx="5114778" cy="11012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162550"/>
            <a:ext cx="2699791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8</a:t>
            </a:r>
            <a:r>
              <a:rPr lang="ru-RU" dirty="0" smtClean="0"/>
              <a:t>. Нет.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1)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9.</a:t>
            </a:r>
            <a:r>
              <a:rPr lang="ru-RU" dirty="0" smtClean="0"/>
              <a:t> Не угадали.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13)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10</a:t>
            </a:r>
            <a:r>
              <a:rPr lang="ru-RU" dirty="0" smtClean="0"/>
              <a:t>. Вы ошиблись.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15)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№ 11</a:t>
            </a:r>
            <a:r>
              <a:rPr lang="ru-RU" dirty="0" smtClean="0"/>
              <a:t>. Укажите примерное число различных веществ, содержащихся в табачном дыме: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100 </a:t>
            </a:r>
            <a:r>
              <a:rPr lang="ru-RU" dirty="0" smtClean="0"/>
              <a:t> 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17)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400</a:t>
            </a:r>
            <a:r>
              <a:rPr lang="ru-RU" dirty="0" smtClean="0"/>
              <a:t> 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23)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800</a:t>
            </a:r>
            <a:r>
              <a:rPr lang="ru-RU" dirty="0" smtClean="0"/>
              <a:t>  </a:t>
            </a:r>
            <a:r>
              <a:rPr lang="ru-RU" dirty="0" smtClean="0">
                <a:hlinkClick r:id="rId4" action="ppaction://hlinksldjump"/>
              </a:rPr>
              <a:t>(</a:t>
            </a:r>
            <a:r>
              <a:rPr lang="ru-RU" i="1" dirty="0" smtClean="0">
                <a:hlinkClick r:id="rId4" action="ppaction://hlinksldjump"/>
              </a:rPr>
              <a:t>переходите к пункту</a:t>
            </a:r>
            <a:r>
              <a:rPr lang="ru-RU" dirty="0" smtClean="0">
                <a:hlinkClick r:id="rId4" action="ppaction://hlinksldjump"/>
              </a:rPr>
              <a:t> 19)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7239000" cy="645573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№ 12</a:t>
            </a:r>
            <a:r>
              <a:rPr lang="ru-RU" dirty="0" smtClean="0"/>
              <a:t>. Увы, вы правы. Опыт отечественных и зарубежных клиницистов показывает, что курение вызывает следующие последствия: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увеличение числа недоношенных детей;</a:t>
            </a:r>
          </a:p>
          <a:p>
            <a:pPr algn="just"/>
            <a:r>
              <a:rPr lang="ru-RU" dirty="0" smtClean="0"/>
              <a:t>увеличение числа врожденных уродств и отклонений;</a:t>
            </a:r>
          </a:p>
          <a:p>
            <a:pPr algn="just"/>
            <a:r>
              <a:rPr lang="ru-RU" dirty="0" smtClean="0"/>
              <a:t>отставание в физическом и умственном развитии;</a:t>
            </a:r>
          </a:p>
          <a:p>
            <a:pPr algn="just"/>
            <a:r>
              <a:rPr lang="ru-RU" dirty="0" smtClean="0"/>
              <a:t>понижение сопротивляемости болезням.</a:t>
            </a:r>
          </a:p>
          <a:p>
            <a:pPr algn="just">
              <a:buNone/>
            </a:pPr>
            <a:r>
              <a:rPr lang="ru-RU" dirty="0" smtClean="0"/>
              <a:t>                                   </a:t>
            </a:r>
          </a:p>
          <a:p>
            <a:pPr algn="ctr">
              <a:buNone/>
            </a:pPr>
            <a:r>
              <a:rPr lang="ru-RU" dirty="0" smtClean="0"/>
              <a:t>         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25)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13.</a:t>
            </a:r>
            <a:r>
              <a:rPr lang="ru-RU" dirty="0" smtClean="0"/>
              <a:t> Никотин разрушает витамин С, уже одна выкуренная сигарета разрушает: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Выберите ответ: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 мг витамина С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3)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10 мг витамина С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9)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25 мг витамина С </a:t>
            </a:r>
            <a:r>
              <a:rPr lang="ru-RU" i="1" dirty="0" smtClean="0">
                <a:hlinkClick r:id="rId4" action="ppaction://hlinksldjump"/>
              </a:rPr>
              <a:t>(переходите к пункту</a:t>
            </a:r>
            <a:r>
              <a:rPr lang="ru-RU" dirty="0" smtClean="0">
                <a:hlinkClick r:id="rId4" action="ppaction://hlinksldjump"/>
              </a:rPr>
              <a:t> 6)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№ 14</a:t>
            </a:r>
            <a:r>
              <a:rPr lang="ru-RU" dirty="0" smtClean="0"/>
              <a:t>. Верно! Табачный дым загрязняет воздух в 4,5 раза сильнее, чем выхлопные газы автомобиля. Если человек выкуривает 20 сигарет в день, то он дышит воздухом, загрязненность которого превышает гигиенические нормативы в 600 -12000 раз.    </a:t>
            </a:r>
          </a:p>
          <a:p>
            <a:pPr>
              <a:buNone/>
            </a:pPr>
            <a:r>
              <a:rPr lang="ru-RU" dirty="0" smtClean="0"/>
              <a:t>                                  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11)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№ 15.</a:t>
            </a:r>
            <a:r>
              <a:rPr lang="ru-RU" dirty="0" smtClean="0"/>
              <a:t> Что, по вашему мнению, загрязняет воздух сильнее: табачный дым или автомобильные выхлопы?</a:t>
            </a:r>
          </a:p>
          <a:p>
            <a:pPr algn="just">
              <a:buNone/>
            </a:pPr>
            <a:endParaRPr lang="ru-RU" u="sng" dirty="0" smtClean="0"/>
          </a:p>
          <a:p>
            <a:pPr algn="just">
              <a:buNone/>
            </a:pPr>
            <a:r>
              <a:rPr lang="ru-RU" u="sng" dirty="0" smtClean="0"/>
              <a:t>Выберите ответ:  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Табачный дым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 14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Автомобильные выхлопы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10)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№ 16</a:t>
            </a:r>
            <a:r>
              <a:rPr lang="ru-RU" dirty="0" smtClean="0"/>
              <a:t>. Никотин поражает нервную и кровеносную системы, органы дыхания, чувств и пищеварения. Это может привести к таким страшным последствиям, как гангрена ног, куриная слепота, нарушение умственной деятельности.</a:t>
            </a:r>
          </a:p>
          <a:p>
            <a:pPr>
              <a:buNone/>
            </a:pPr>
            <a:r>
              <a:rPr lang="ru-RU" dirty="0" smtClean="0"/>
              <a:t>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13)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17</a:t>
            </a:r>
            <a:r>
              <a:rPr lang="ru-RU" dirty="0" smtClean="0"/>
              <a:t>. Нет, вы ошиблись.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11)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Правило.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30 карточек или игровых ячеек с вопросами. Тест начинается с 1 карточки.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№ </a:t>
            </a:r>
            <a:r>
              <a:rPr lang="ru-RU" b="1" dirty="0" smtClean="0"/>
              <a:t>18.</a:t>
            </a:r>
            <a:r>
              <a:rPr lang="ru-RU" dirty="0" smtClean="0"/>
              <a:t> 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21.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19.</a:t>
            </a:r>
            <a:r>
              <a:rPr lang="ru-RU" dirty="0" smtClean="0"/>
              <a:t> Да, именно столько! И среди них радиоактивный полоний, вызывающий раковые заболевания, синильная кислота и мышьяк, обладающие </a:t>
            </a:r>
            <a:r>
              <a:rPr lang="ru-RU" dirty="0" err="1" smtClean="0"/>
              <a:t>общетоксическим</a:t>
            </a:r>
            <a:r>
              <a:rPr lang="ru-RU" dirty="0" smtClean="0"/>
              <a:t> действием, стирол, угарный газ, никотин и другие.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7)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20.</a:t>
            </a:r>
            <a:r>
              <a:rPr lang="ru-RU" dirty="0" smtClean="0"/>
              <a:t> Как вы считаете, оказывает ли табачный дым влияние на развитие плода, а затем на развитие родившегося ребенка?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Выберите </a:t>
            </a:r>
            <a:r>
              <a:rPr lang="ru-RU" u="sng" dirty="0" smtClean="0"/>
              <a:t>ответ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Да </a:t>
            </a:r>
            <a:r>
              <a:rPr lang="ru-RU" dirty="0" smtClean="0">
                <a:hlinkClick r:id="rId2" action="ppaction://hlinksldjump"/>
              </a:rPr>
              <a:t>(переходите к пункту 12)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Нет </a:t>
            </a:r>
            <a:r>
              <a:rPr lang="ru-RU" dirty="0" smtClean="0">
                <a:hlinkClick r:id="rId3" action="ppaction://hlinksldjump"/>
              </a:rPr>
              <a:t>(переходите к пункту 22)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21</a:t>
            </a:r>
            <a:r>
              <a:rPr lang="ru-RU" dirty="0" smtClean="0"/>
              <a:t>. Никотин относится к ядам, вызывающим сначала легкое привыкание, а затем болезненное влечение - токсикоманию. Как вы считаете, может ли такое влечение возникнуть после единственной выкуренной </a:t>
            </a:r>
            <a:r>
              <a:rPr lang="ru-RU" dirty="0" smtClean="0"/>
              <a:t>сигареты?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Выберите ответ: </a:t>
            </a:r>
            <a:endParaRPr lang="ru-RU" dirty="0" smtClean="0"/>
          </a:p>
          <a:p>
            <a:r>
              <a:rPr lang="ru-RU" b="1" dirty="0" smtClean="0"/>
              <a:t>Да    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26)</a:t>
            </a:r>
            <a:endParaRPr lang="ru-RU" dirty="0" smtClean="0"/>
          </a:p>
          <a:p>
            <a:r>
              <a:rPr lang="ru-RU" b="1" dirty="0" smtClean="0"/>
              <a:t>Нет</a:t>
            </a:r>
            <a:r>
              <a:rPr lang="ru-RU" dirty="0" smtClean="0"/>
              <a:t>  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18) </a:t>
            </a:r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№ </a:t>
            </a:r>
            <a:r>
              <a:rPr lang="ru-RU" b="1" dirty="0" smtClean="0"/>
              <a:t>22.</a:t>
            </a:r>
            <a:r>
              <a:rPr lang="ru-RU" dirty="0" smtClean="0"/>
              <a:t> 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20.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№ 23</a:t>
            </a:r>
            <a:r>
              <a:rPr lang="ru-RU" b="1" dirty="0" smtClean="0"/>
              <a:t>.</a:t>
            </a:r>
            <a:r>
              <a:rPr lang="ru-RU" dirty="0" smtClean="0"/>
              <a:t> Вы ошиблись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11)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№ </a:t>
            </a:r>
            <a:r>
              <a:rPr lang="ru-RU" b="1" dirty="0" smtClean="0"/>
              <a:t>24.</a:t>
            </a:r>
            <a:r>
              <a:rPr lang="ru-RU" dirty="0" smtClean="0"/>
              <a:t> 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7.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25</a:t>
            </a:r>
            <a:r>
              <a:rPr lang="ru-RU" dirty="0" smtClean="0"/>
              <a:t>. Подумайте, может ли табачный дым повредить еще не зачатому ребенку?</a:t>
            </a:r>
          </a:p>
          <a:p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Выберите </a:t>
            </a:r>
            <a:r>
              <a:rPr lang="ru-RU" u="sng" dirty="0" smtClean="0"/>
              <a:t>ответ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Да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27)</a:t>
            </a:r>
            <a:endParaRPr lang="ru-RU" dirty="0" smtClean="0"/>
          </a:p>
          <a:p>
            <a:r>
              <a:rPr lang="ru-RU" dirty="0" smtClean="0"/>
              <a:t>Нет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29)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26.</a:t>
            </a:r>
            <a:r>
              <a:rPr lang="ru-RU" dirty="0" smtClean="0"/>
              <a:t> К сожалению, это так. Не потому ли так много курящих подростков? Во многих странах около 40% детей, не достигших десятилетнего возраста уже курят. В России курят 68% подростков.    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28)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27.</a:t>
            </a:r>
            <a:r>
              <a:rPr lang="ru-RU" dirty="0" smtClean="0"/>
              <a:t> Вы правы. Японские ученые установили, что при воздействии табачного дыма всего лишь за 1 секунду происходят тысячи разрывов в молекуле ДНК, отвечающей за наследственность. Молекула ДНК меняет свою структуру и продуцирует дефектные гены, которые передаются потомству.                                           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</a:t>
            </a:r>
            <a:r>
              <a:rPr lang="ru-RU" dirty="0" smtClean="0">
                <a:hlinkClick r:id="rId2" action="ppaction://hlinksldjump"/>
              </a:rPr>
              <a:t> 21)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№ 1</a:t>
            </a:r>
            <a:r>
              <a:rPr lang="ru-RU" dirty="0" smtClean="0"/>
              <a:t>. Как вы считаете, сколько курильщиков на земном шаре?</a:t>
            </a:r>
          </a:p>
          <a:p>
            <a:pPr algn="just">
              <a:buNone/>
            </a:pPr>
            <a:endParaRPr lang="ru-RU" u="sng" dirty="0" smtClean="0"/>
          </a:p>
          <a:p>
            <a:pPr algn="just">
              <a:buNone/>
            </a:pPr>
            <a:endParaRPr lang="ru-RU" u="sng" dirty="0" smtClean="0"/>
          </a:p>
          <a:p>
            <a:pPr algn="just">
              <a:buNone/>
            </a:pPr>
            <a:r>
              <a:rPr lang="ru-RU" u="sng" dirty="0" smtClean="0"/>
              <a:t>Выберите ответ: 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hlinkClick r:id="rId2" action="ppaction://hlinksldjump"/>
              </a:rPr>
              <a:t>30% населения 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8)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hlinkClick r:id="rId3" action="ppaction://hlinksldjump"/>
              </a:rPr>
              <a:t>80% населения 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4)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28</a:t>
            </a:r>
            <a:r>
              <a:rPr lang="ru-RU" dirty="0" smtClean="0"/>
              <a:t>. Что оказывает более вредное воздействие на организм - курение или алкоголь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Алкоголь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</a:t>
            </a:r>
            <a:r>
              <a:rPr lang="ru-RU" dirty="0" smtClean="0">
                <a:hlinkClick r:id="rId2" action="ppaction://hlinksldjump"/>
              </a:rPr>
              <a:t> 5)</a:t>
            </a:r>
            <a:endParaRPr lang="ru-RU" dirty="0" smtClean="0"/>
          </a:p>
          <a:p>
            <a:r>
              <a:rPr lang="ru-RU" dirty="0" smtClean="0"/>
              <a:t>Курение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2)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29.</a:t>
            </a:r>
            <a:r>
              <a:rPr lang="ru-RU" dirty="0" smtClean="0"/>
              <a:t> Вы ошибаетесь.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</a:t>
            </a:r>
            <a:r>
              <a:rPr lang="ru-RU" dirty="0" smtClean="0">
                <a:hlinkClick r:id="rId2" action="ppaction://hlinksldjump"/>
              </a:rPr>
              <a:t> 25)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№ </a:t>
            </a:r>
            <a:r>
              <a:rPr lang="ru-RU" b="1" dirty="0" smtClean="0"/>
              <a:t>30.</a:t>
            </a:r>
            <a:r>
              <a:rPr lang="ru-RU" dirty="0" smtClean="0"/>
              <a:t> </a:t>
            </a:r>
            <a:r>
              <a:rPr lang="ru-RU" dirty="0" smtClean="0">
                <a:hlinkClick r:id="rId2" action="ppaction://hlinksldjump"/>
              </a:rPr>
              <a:t>Вернитесь к пункту 7.        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№ 2.</a:t>
            </a:r>
            <a:r>
              <a:rPr lang="ru-RU" dirty="0" smtClean="0"/>
              <a:t> Браво! Действительно, по удельной токсичности воздействие табачного дыма  превосходит воздействие алкоголя: к тому же по вине одного курящего в среднем страдают трое некурящих. В табачном дыме, который курильщик выдыхает, вредных веществ еще больше.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№ 3.</a:t>
            </a:r>
            <a:r>
              <a:rPr lang="ru-RU" dirty="0" smtClean="0"/>
              <a:t> Нет, вы ошиблись  </a:t>
            </a:r>
          </a:p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 13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7239000" cy="6455736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№ 4</a:t>
            </a:r>
            <a:r>
              <a:rPr lang="ru-RU" dirty="0" smtClean="0"/>
              <a:t>. Успешное начало! Мировая статистика подсчитала, что на Земном шаре курят 60% мужчин и 20% женщин. Все они выкуривают 12 биллионов сигарет и папирос в год. При этом масса окурков составляет 2 520 000 тонн.   </a:t>
            </a:r>
          </a:p>
          <a:p>
            <a:pPr>
              <a:buNone/>
            </a:pPr>
            <a:r>
              <a:rPr lang="ru-RU" i="1" dirty="0" smtClean="0"/>
              <a:t>                                          </a:t>
            </a:r>
          </a:p>
          <a:p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  </a:t>
            </a:r>
            <a:r>
              <a:rPr lang="ru-RU" i="1" dirty="0" smtClean="0">
                <a:hlinkClick r:id="rId2" action="ppaction://hlinksldjump"/>
              </a:rPr>
              <a:t>(Вперед, к пункту 15</a:t>
            </a:r>
            <a:r>
              <a:rPr lang="ru-RU" dirty="0" smtClean="0">
                <a:hlinkClick r:id="rId2" action="ppaction://hlinksldjump"/>
              </a:rPr>
              <a:t>!)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№ 5</a:t>
            </a:r>
            <a:r>
              <a:rPr lang="ru-RU" dirty="0" smtClean="0"/>
              <a:t>. Неверно.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Вернитесь к пункту 28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№ 6</a:t>
            </a:r>
            <a:r>
              <a:rPr lang="ru-RU" dirty="0" smtClean="0"/>
              <a:t>. Отлично! Это столько, сколько содержится в одном апельсине.</a:t>
            </a:r>
          </a:p>
          <a:p>
            <a:pPr>
              <a:buNone/>
            </a:pPr>
            <a:r>
              <a:rPr lang="ru-RU" dirty="0" smtClean="0"/>
              <a:t>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Следуйте к пункту 20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№7.</a:t>
            </a:r>
            <a:r>
              <a:rPr lang="ru-RU" dirty="0" smtClean="0"/>
              <a:t> Как вы считаете, какой из этих компонентов имеет самый широкий спектр вредного воздействия?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Выберите ответ</a:t>
            </a:r>
            <a:r>
              <a:rPr lang="ru-RU" dirty="0" smtClean="0"/>
              <a:t>:    </a:t>
            </a:r>
          </a:p>
          <a:p>
            <a:pPr>
              <a:buNone/>
            </a:pPr>
            <a:r>
              <a:rPr lang="ru-RU" dirty="0" smtClean="0"/>
              <a:t>Никотин </a:t>
            </a:r>
            <a:r>
              <a:rPr lang="ru-RU" dirty="0" smtClean="0">
                <a:hlinkClick r:id="rId2" action="ppaction://hlinksldjump"/>
              </a:rPr>
              <a:t>(</a:t>
            </a:r>
            <a:r>
              <a:rPr lang="ru-RU" i="1" dirty="0" smtClean="0">
                <a:hlinkClick r:id="rId2" action="ppaction://hlinksldjump"/>
              </a:rPr>
              <a:t>переходите к пункту 16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Угарный газ </a:t>
            </a:r>
            <a:r>
              <a:rPr lang="ru-RU" dirty="0" smtClean="0">
                <a:hlinkClick r:id="rId3" action="ppaction://hlinksldjump"/>
              </a:rPr>
              <a:t>(</a:t>
            </a:r>
            <a:r>
              <a:rPr lang="ru-RU" i="1" dirty="0" smtClean="0">
                <a:hlinkClick r:id="rId3" action="ppaction://hlinksldjump"/>
              </a:rPr>
              <a:t>переходите к пункту</a:t>
            </a:r>
            <a:r>
              <a:rPr lang="ru-RU" dirty="0" smtClean="0">
                <a:hlinkClick r:id="rId3" action="ppaction://hlinksldjump"/>
              </a:rPr>
              <a:t> 24)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Синильная кислота </a:t>
            </a:r>
            <a:r>
              <a:rPr lang="ru-RU" dirty="0" smtClean="0">
                <a:hlinkClick r:id="rId4" action="ppaction://hlinksldjump"/>
              </a:rPr>
              <a:t>(</a:t>
            </a:r>
            <a:r>
              <a:rPr lang="ru-RU" i="1" dirty="0" smtClean="0">
                <a:hlinkClick r:id="rId4" action="ppaction://hlinksldjump"/>
              </a:rPr>
              <a:t>переходите к пункту 30</a:t>
            </a:r>
            <a:r>
              <a:rPr lang="ru-RU" dirty="0" smtClean="0">
                <a:hlinkClick r:id="rId4" action="ppaction://hlinksldjump"/>
              </a:rPr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891</Words>
  <Application>Microsoft Office PowerPoint</Application>
  <PresentationFormat>Экран (4:3)</PresentationFormat>
  <Paragraphs>190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Что вы знаете о табококурении?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Вред курения</dc:title>
  <dc:creator>Евгений Голомидов</dc:creator>
  <cp:lastModifiedBy>Евгений Голомидов</cp:lastModifiedBy>
  <cp:revision>53</cp:revision>
  <dcterms:created xsi:type="dcterms:W3CDTF">2021-12-11T19:53:09Z</dcterms:created>
  <dcterms:modified xsi:type="dcterms:W3CDTF">2021-12-17T17:50:53Z</dcterms:modified>
</cp:coreProperties>
</file>