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76" r:id="rId3"/>
    <p:sldId id="329" r:id="rId4"/>
    <p:sldId id="331" r:id="rId5"/>
    <p:sldId id="327" r:id="rId6"/>
    <p:sldId id="332" r:id="rId7"/>
    <p:sldId id="333" r:id="rId8"/>
    <p:sldId id="334" r:id="rId9"/>
    <p:sldId id="336" r:id="rId10"/>
    <p:sldId id="337" r:id="rId11"/>
    <p:sldId id="338" r:id="rId12"/>
    <p:sldId id="339" r:id="rId13"/>
    <p:sldId id="340" r:id="rId14"/>
    <p:sldId id="341" r:id="rId15"/>
    <p:sldId id="343" r:id="rId16"/>
    <p:sldId id="344" r:id="rId17"/>
    <p:sldId id="345" r:id="rId18"/>
    <p:sldId id="346" r:id="rId19"/>
    <p:sldId id="266" r:id="rId20"/>
    <p:sldId id="260" r:id="rId21"/>
  </p:sldIdLst>
  <p:sldSz cx="12190413" cy="6859588"/>
  <p:notesSz cx="6858000" cy="9144000"/>
  <p:defaultTextStyle>
    <a:defPPr>
      <a:defRPr lang="ru-RU"/>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BA86"/>
    <a:srgbClr val="FFFF66"/>
    <a:srgbClr val="79DCFF"/>
    <a:srgbClr val="FBD1AF"/>
    <a:srgbClr val="A7E8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90" y="-29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281" y="2130919"/>
            <a:ext cx="10361851" cy="147036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544251" indent="0" algn="ctr">
              <a:buNone/>
              <a:defRPr>
                <a:solidFill>
                  <a:schemeClr val="tx1">
                    <a:tint val="75000"/>
                  </a:schemeClr>
                </a:solidFill>
              </a:defRPr>
            </a:lvl2pPr>
            <a:lvl3pPr marL="1088502" indent="0" algn="ctr">
              <a:buNone/>
              <a:defRPr>
                <a:solidFill>
                  <a:schemeClr val="tx1">
                    <a:tint val="75000"/>
                  </a:schemeClr>
                </a:solidFill>
              </a:defRPr>
            </a:lvl3pPr>
            <a:lvl4pPr marL="1632753" indent="0" algn="ctr">
              <a:buNone/>
              <a:defRPr>
                <a:solidFill>
                  <a:schemeClr val="tx1">
                    <a:tint val="75000"/>
                  </a:schemeClr>
                </a:solidFill>
              </a:defRPr>
            </a:lvl4pPr>
            <a:lvl5pPr marL="2177004" indent="0" algn="ctr">
              <a:buNone/>
              <a:defRPr>
                <a:solidFill>
                  <a:schemeClr val="tx1">
                    <a:tint val="75000"/>
                  </a:schemeClr>
                </a:solidFill>
              </a:defRPr>
            </a:lvl5pPr>
            <a:lvl6pPr marL="2721254" indent="0" algn="ctr">
              <a:buNone/>
              <a:defRPr>
                <a:solidFill>
                  <a:schemeClr val="tx1">
                    <a:tint val="75000"/>
                  </a:schemeClr>
                </a:solidFill>
              </a:defRPr>
            </a:lvl6pPr>
            <a:lvl7pPr marL="3265505" indent="0" algn="ctr">
              <a:buNone/>
              <a:defRPr>
                <a:solidFill>
                  <a:schemeClr val="tx1">
                    <a:tint val="75000"/>
                  </a:schemeClr>
                </a:solidFill>
              </a:defRPr>
            </a:lvl7pPr>
            <a:lvl8pPr marL="3809756" indent="0" algn="ctr">
              <a:buNone/>
              <a:defRPr>
                <a:solidFill>
                  <a:schemeClr val="tx1">
                    <a:tint val="75000"/>
                  </a:schemeClr>
                </a:solidFill>
              </a:defRPr>
            </a:lvl8pPr>
            <a:lvl9pPr marL="4354007"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309CBD8-F81A-4973-A9BE-8E127D2B7623}" type="datetimeFigureOut">
              <a:rPr lang="ru-RU" smtClean="0"/>
              <a:pPr/>
              <a:t>12.03.2017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16D1DC0-608A-4A71-A519-D7C7F577F751}" type="slidenum">
              <a:rPr lang="ru-RU" smtClean="0"/>
              <a:pPr/>
              <a:t>‹#›</a:t>
            </a:fld>
            <a:endParaRPr lang="ru-RU"/>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309CBD8-F81A-4973-A9BE-8E127D2B7623}" type="datetimeFigureOut">
              <a:rPr lang="ru-RU" smtClean="0"/>
              <a:pPr/>
              <a:t>12.03.2017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16D1DC0-608A-4A71-A519-D7C7F577F751}" type="slidenum">
              <a:rPr lang="ru-RU" smtClean="0"/>
              <a:pPr/>
              <a:t>‹#›</a:t>
            </a:fld>
            <a:endParaRPr lang="ru-RU"/>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8049" y="274702"/>
            <a:ext cx="2742843" cy="585288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521" y="274702"/>
            <a:ext cx="8025355" cy="585288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309CBD8-F81A-4973-A9BE-8E127D2B7623}" type="datetimeFigureOut">
              <a:rPr lang="ru-RU" smtClean="0"/>
              <a:pPr/>
              <a:t>12.03.2017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16D1DC0-608A-4A71-A519-D7C7F577F751}" type="slidenum">
              <a:rPr lang="ru-RU" smtClean="0"/>
              <a:pPr/>
              <a:t>‹#›</a:t>
            </a:fld>
            <a:endParaRPr lang="ru-RU"/>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309CBD8-F81A-4973-A9BE-8E127D2B7623}" type="datetimeFigureOut">
              <a:rPr lang="ru-RU" smtClean="0"/>
              <a:pPr/>
              <a:t>12.03.2017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16D1DC0-608A-4A71-A519-D7C7F577F751}" type="slidenum">
              <a:rPr lang="ru-RU" smtClean="0"/>
              <a:pPr/>
              <a:t>‹#›</a:t>
            </a:fld>
            <a:endParaRPr lang="ru-RU"/>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2959" y="4407921"/>
            <a:ext cx="10361851" cy="1362390"/>
          </a:xfrm>
        </p:spPr>
        <p:txBody>
          <a:bodyPr anchor="t"/>
          <a:lstStyle>
            <a:lvl1pPr algn="l">
              <a:defRPr sz="4800" b="1" cap="all"/>
            </a:lvl1pPr>
          </a:lstStyle>
          <a:p>
            <a:r>
              <a:rPr lang="ru-RU" smtClean="0"/>
              <a:t>Образец заголовка</a:t>
            </a:r>
            <a:endParaRPr lang="ru-RU"/>
          </a:p>
        </p:txBody>
      </p:sp>
      <p:sp>
        <p:nvSpPr>
          <p:cNvPr id="3" name="Текст 2"/>
          <p:cNvSpPr>
            <a:spLocks noGrp="1"/>
          </p:cNvSpPr>
          <p:nvPr>
            <p:ph type="body" idx="1"/>
          </p:nvPr>
        </p:nvSpPr>
        <p:spPr>
          <a:xfrm>
            <a:off x="962959" y="2907387"/>
            <a:ext cx="10361851" cy="1500534"/>
          </a:xfrm>
        </p:spPr>
        <p:txBody>
          <a:bodyPr anchor="b"/>
          <a:lstStyle>
            <a:lvl1pPr marL="0" indent="0">
              <a:buNone/>
              <a:defRPr sz="2400">
                <a:solidFill>
                  <a:schemeClr val="tx1">
                    <a:tint val="75000"/>
                  </a:schemeClr>
                </a:solidFill>
              </a:defRPr>
            </a:lvl1pPr>
            <a:lvl2pPr marL="544251" indent="0">
              <a:buNone/>
              <a:defRPr sz="2100">
                <a:solidFill>
                  <a:schemeClr val="tx1">
                    <a:tint val="75000"/>
                  </a:schemeClr>
                </a:solidFill>
              </a:defRPr>
            </a:lvl2pPr>
            <a:lvl3pPr marL="1088502" indent="0">
              <a:buNone/>
              <a:defRPr sz="1900">
                <a:solidFill>
                  <a:schemeClr val="tx1">
                    <a:tint val="75000"/>
                  </a:schemeClr>
                </a:solidFill>
              </a:defRPr>
            </a:lvl3pPr>
            <a:lvl4pPr marL="1632753" indent="0">
              <a:buNone/>
              <a:defRPr sz="1700">
                <a:solidFill>
                  <a:schemeClr val="tx1">
                    <a:tint val="75000"/>
                  </a:schemeClr>
                </a:solidFill>
              </a:defRPr>
            </a:lvl4pPr>
            <a:lvl5pPr marL="2177004" indent="0">
              <a:buNone/>
              <a:defRPr sz="1700">
                <a:solidFill>
                  <a:schemeClr val="tx1">
                    <a:tint val="75000"/>
                  </a:schemeClr>
                </a:solidFill>
              </a:defRPr>
            </a:lvl5pPr>
            <a:lvl6pPr marL="2721254" indent="0">
              <a:buNone/>
              <a:defRPr sz="1700">
                <a:solidFill>
                  <a:schemeClr val="tx1">
                    <a:tint val="75000"/>
                  </a:schemeClr>
                </a:solidFill>
              </a:defRPr>
            </a:lvl6pPr>
            <a:lvl7pPr marL="3265505" indent="0">
              <a:buNone/>
              <a:defRPr sz="1700">
                <a:solidFill>
                  <a:schemeClr val="tx1">
                    <a:tint val="75000"/>
                  </a:schemeClr>
                </a:solidFill>
              </a:defRPr>
            </a:lvl7pPr>
            <a:lvl8pPr marL="3809756" indent="0">
              <a:buNone/>
              <a:defRPr sz="1700">
                <a:solidFill>
                  <a:schemeClr val="tx1">
                    <a:tint val="75000"/>
                  </a:schemeClr>
                </a:solidFill>
              </a:defRPr>
            </a:lvl8pPr>
            <a:lvl9pPr marL="4354007" indent="0">
              <a:buNone/>
              <a:defRPr sz="17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309CBD8-F81A-4973-A9BE-8E127D2B7623}" type="datetimeFigureOut">
              <a:rPr lang="ru-RU" smtClean="0"/>
              <a:pPr/>
              <a:t>12.03.2017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16D1DC0-608A-4A71-A519-D7C7F577F751}" type="slidenum">
              <a:rPr lang="ru-RU" smtClean="0"/>
              <a:pPr/>
              <a:t>‹#›</a:t>
            </a:fld>
            <a:endParaRPr lang="ru-RU"/>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521" y="1600571"/>
            <a:ext cx="5384099" cy="4527011"/>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6793" y="1600571"/>
            <a:ext cx="5384099" cy="4527011"/>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309CBD8-F81A-4973-A9BE-8E127D2B7623}" type="datetimeFigureOut">
              <a:rPr lang="ru-RU" smtClean="0"/>
              <a:pPr/>
              <a:t>12.03.2017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16D1DC0-608A-4A71-A519-D7C7F577F751}" type="slidenum">
              <a:rPr lang="ru-RU" smtClean="0"/>
              <a:pPr/>
              <a:t>‹#›</a:t>
            </a:fld>
            <a:endParaRPr lang="ru-RU"/>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521" y="1535469"/>
            <a:ext cx="5386216"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ru-RU" smtClean="0"/>
              <a:t>Образец текста</a:t>
            </a:r>
          </a:p>
        </p:txBody>
      </p:sp>
      <p:sp>
        <p:nvSpPr>
          <p:cNvPr id="4" name="Содержимое 3"/>
          <p:cNvSpPr>
            <a:spLocks noGrp="1"/>
          </p:cNvSpPr>
          <p:nvPr>
            <p:ph sz="half" idx="2"/>
          </p:nvPr>
        </p:nvSpPr>
        <p:spPr>
          <a:xfrm>
            <a:off x="609521" y="2175379"/>
            <a:ext cx="5386216"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2561" y="1535469"/>
            <a:ext cx="5388332"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ru-RU" smtClean="0"/>
              <a:t>Образец текста</a:t>
            </a:r>
          </a:p>
        </p:txBody>
      </p:sp>
      <p:sp>
        <p:nvSpPr>
          <p:cNvPr id="6" name="Содержимое 5"/>
          <p:cNvSpPr>
            <a:spLocks noGrp="1"/>
          </p:cNvSpPr>
          <p:nvPr>
            <p:ph sz="quarter" idx="4"/>
          </p:nvPr>
        </p:nvSpPr>
        <p:spPr>
          <a:xfrm>
            <a:off x="6192561" y="2175379"/>
            <a:ext cx="5388332"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309CBD8-F81A-4973-A9BE-8E127D2B7623}" type="datetimeFigureOut">
              <a:rPr lang="ru-RU" smtClean="0"/>
              <a:pPr/>
              <a:t>12.03.2017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16D1DC0-608A-4A71-A519-D7C7F577F751}" type="slidenum">
              <a:rPr lang="ru-RU" smtClean="0"/>
              <a:pPr/>
              <a:t>‹#›</a:t>
            </a:fld>
            <a:endParaRPr lang="ru-RU"/>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309CBD8-F81A-4973-A9BE-8E127D2B7623}" type="datetimeFigureOut">
              <a:rPr lang="ru-RU" smtClean="0"/>
              <a:pPr/>
              <a:t>12.03.2017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16D1DC0-608A-4A71-A519-D7C7F577F751}" type="slidenum">
              <a:rPr lang="ru-RU" smtClean="0"/>
              <a:pPr/>
              <a:t>‹#›</a:t>
            </a:fld>
            <a:endParaRPr lang="ru-RU"/>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309CBD8-F81A-4973-A9BE-8E127D2B7623}" type="datetimeFigureOut">
              <a:rPr lang="ru-RU" smtClean="0"/>
              <a:pPr/>
              <a:t>12.03.2017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16D1DC0-608A-4A71-A519-D7C7F577F751}" type="slidenum">
              <a:rPr lang="ru-RU" smtClean="0"/>
              <a:pPr/>
              <a:t>‹#›</a:t>
            </a:fld>
            <a:endParaRPr lang="ru-RU"/>
          </a:p>
        </p:txBody>
      </p:sp>
    </p:spTree>
  </p:cSld>
  <p:clrMapOvr>
    <a:masterClrMapping/>
  </p:clrMapOvr>
  <p:transition advClick="0"/>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21" y="273113"/>
            <a:ext cx="4010562" cy="1162319"/>
          </a:xfrm>
        </p:spPr>
        <p:txBody>
          <a:bodyPr anchor="b"/>
          <a:lstStyle>
            <a:lvl1pPr algn="l">
              <a:defRPr sz="2400" b="1"/>
            </a:lvl1pPr>
          </a:lstStyle>
          <a:p>
            <a:r>
              <a:rPr lang="ru-RU" smtClean="0"/>
              <a:t>Образец заголовка</a:t>
            </a:r>
            <a:endParaRPr lang="ru-RU"/>
          </a:p>
        </p:txBody>
      </p:sp>
      <p:sp>
        <p:nvSpPr>
          <p:cNvPr id="3" name="Содержимое 2"/>
          <p:cNvSpPr>
            <a:spLocks noGrp="1"/>
          </p:cNvSpPr>
          <p:nvPr>
            <p:ph idx="1"/>
          </p:nvPr>
        </p:nvSpPr>
        <p:spPr>
          <a:xfrm>
            <a:off x="4766113" y="273114"/>
            <a:ext cx="6814779"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521" y="1435433"/>
            <a:ext cx="4010562" cy="4692149"/>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ru-RU" smtClean="0"/>
              <a:t>Образец текста</a:t>
            </a:r>
          </a:p>
        </p:txBody>
      </p:sp>
      <p:sp>
        <p:nvSpPr>
          <p:cNvPr id="5" name="Дата 4"/>
          <p:cNvSpPr>
            <a:spLocks noGrp="1"/>
          </p:cNvSpPr>
          <p:nvPr>
            <p:ph type="dt" sz="half" idx="10"/>
          </p:nvPr>
        </p:nvSpPr>
        <p:spPr/>
        <p:txBody>
          <a:bodyPr/>
          <a:lstStyle/>
          <a:p>
            <a:fld id="{6309CBD8-F81A-4973-A9BE-8E127D2B7623}" type="datetimeFigureOut">
              <a:rPr lang="ru-RU" smtClean="0"/>
              <a:pPr/>
              <a:t>12.03.2017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16D1DC0-608A-4A71-A519-D7C7F577F751}" type="slidenum">
              <a:rPr lang="ru-RU" smtClean="0"/>
              <a:pPr/>
              <a:t>‹#›</a:t>
            </a:fld>
            <a:endParaRPr lang="ru-RU"/>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406" y="4801712"/>
            <a:ext cx="7314248" cy="566869"/>
          </a:xfrm>
        </p:spPr>
        <p:txBody>
          <a:bodyPr anchor="b"/>
          <a:lstStyle>
            <a:lvl1pPr algn="l">
              <a:defRPr sz="2400" b="1"/>
            </a:lvl1pPr>
          </a:lstStyle>
          <a:p>
            <a:r>
              <a:rPr lang="ru-RU" smtClean="0"/>
              <a:t>Образец заголовка</a:t>
            </a:r>
            <a:endParaRPr lang="ru-RU"/>
          </a:p>
        </p:txBody>
      </p:sp>
      <p:sp>
        <p:nvSpPr>
          <p:cNvPr id="3" name="Рисунок 2"/>
          <p:cNvSpPr>
            <a:spLocks noGrp="1"/>
          </p:cNvSpPr>
          <p:nvPr>
            <p:ph type="pic" idx="1"/>
          </p:nvPr>
        </p:nvSpPr>
        <p:spPr>
          <a:xfrm>
            <a:off x="2389406" y="612917"/>
            <a:ext cx="7314248" cy="4115753"/>
          </a:xfrm>
        </p:spPr>
        <p:txBody>
          <a:bodyPr/>
          <a:lstStyle>
            <a:lvl1pPr marL="0" indent="0">
              <a:buNone/>
              <a:defRPr sz="3800"/>
            </a:lvl1pPr>
            <a:lvl2pPr marL="544251" indent="0">
              <a:buNone/>
              <a:defRPr sz="3300"/>
            </a:lvl2pPr>
            <a:lvl3pPr marL="1088502" indent="0">
              <a:buNone/>
              <a:defRPr sz="2900"/>
            </a:lvl3pPr>
            <a:lvl4pPr marL="1632753" indent="0">
              <a:buNone/>
              <a:defRPr sz="2400"/>
            </a:lvl4pPr>
            <a:lvl5pPr marL="2177004" indent="0">
              <a:buNone/>
              <a:defRPr sz="2400"/>
            </a:lvl5pPr>
            <a:lvl6pPr marL="2721254" indent="0">
              <a:buNone/>
              <a:defRPr sz="2400"/>
            </a:lvl6pPr>
            <a:lvl7pPr marL="3265505" indent="0">
              <a:buNone/>
              <a:defRPr sz="2400"/>
            </a:lvl7pPr>
            <a:lvl8pPr marL="3809756" indent="0">
              <a:buNone/>
              <a:defRPr sz="2400"/>
            </a:lvl8pPr>
            <a:lvl9pPr marL="4354007" indent="0">
              <a:buNone/>
              <a:defRPr sz="2400"/>
            </a:lvl9pPr>
          </a:lstStyle>
          <a:p>
            <a:endParaRPr lang="ru-RU"/>
          </a:p>
        </p:txBody>
      </p:sp>
      <p:sp>
        <p:nvSpPr>
          <p:cNvPr id="4" name="Текст 3"/>
          <p:cNvSpPr>
            <a:spLocks noGrp="1"/>
          </p:cNvSpPr>
          <p:nvPr>
            <p:ph type="body" sz="half" idx="2"/>
          </p:nvPr>
        </p:nvSpPr>
        <p:spPr>
          <a:xfrm>
            <a:off x="2389406" y="5368581"/>
            <a:ext cx="7314248" cy="805048"/>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ru-RU" smtClean="0"/>
              <a:t>Образец текста</a:t>
            </a:r>
          </a:p>
        </p:txBody>
      </p:sp>
      <p:sp>
        <p:nvSpPr>
          <p:cNvPr id="5" name="Дата 4"/>
          <p:cNvSpPr>
            <a:spLocks noGrp="1"/>
          </p:cNvSpPr>
          <p:nvPr>
            <p:ph type="dt" sz="half" idx="10"/>
          </p:nvPr>
        </p:nvSpPr>
        <p:spPr/>
        <p:txBody>
          <a:bodyPr/>
          <a:lstStyle/>
          <a:p>
            <a:fld id="{6309CBD8-F81A-4973-A9BE-8E127D2B7623}" type="datetimeFigureOut">
              <a:rPr lang="ru-RU" smtClean="0"/>
              <a:pPr/>
              <a:t>12.03.2017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16D1DC0-608A-4A71-A519-D7C7F577F751}" type="slidenum">
              <a:rPr lang="ru-RU" smtClean="0"/>
              <a:pPr/>
              <a:t>‹#›</a:t>
            </a:fld>
            <a:endParaRPr lang="ru-RU"/>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mCheck">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521" y="274701"/>
            <a:ext cx="10971372" cy="1143265"/>
          </a:xfrm>
          <a:prstGeom prst="rect">
            <a:avLst/>
          </a:prstGeom>
        </p:spPr>
        <p:txBody>
          <a:bodyPr vert="horz" lIns="108850" tIns="54425" rIns="108850" bIns="54425"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521" y="1600571"/>
            <a:ext cx="10971372" cy="4527011"/>
          </a:xfrm>
          <a:prstGeom prst="rect">
            <a:avLst/>
          </a:prstGeom>
        </p:spPr>
        <p:txBody>
          <a:bodyPr vert="horz" lIns="108850" tIns="54425" rIns="108850" bIns="54425"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521" y="6357822"/>
            <a:ext cx="2844430" cy="365210"/>
          </a:xfrm>
          <a:prstGeom prst="rect">
            <a:avLst/>
          </a:prstGeom>
        </p:spPr>
        <p:txBody>
          <a:bodyPr vert="horz" lIns="108850" tIns="54425" rIns="108850" bIns="54425" rtlCol="0" anchor="ctr"/>
          <a:lstStyle>
            <a:lvl1pPr algn="l">
              <a:defRPr sz="1400">
                <a:solidFill>
                  <a:schemeClr val="tx1">
                    <a:tint val="75000"/>
                  </a:schemeClr>
                </a:solidFill>
              </a:defRPr>
            </a:lvl1pPr>
          </a:lstStyle>
          <a:p>
            <a:fld id="{6309CBD8-F81A-4973-A9BE-8E127D2B7623}" type="datetimeFigureOut">
              <a:rPr lang="ru-RU" smtClean="0"/>
              <a:pPr/>
              <a:t>12.03.2017</a:t>
            </a:fld>
            <a:endParaRPr lang="ru-RU"/>
          </a:p>
        </p:txBody>
      </p:sp>
      <p:sp>
        <p:nvSpPr>
          <p:cNvPr id="5" name="Нижний колонтитул 4"/>
          <p:cNvSpPr>
            <a:spLocks noGrp="1"/>
          </p:cNvSpPr>
          <p:nvPr>
            <p:ph type="ftr" sz="quarter" idx="3"/>
          </p:nvPr>
        </p:nvSpPr>
        <p:spPr>
          <a:xfrm>
            <a:off x="4165058" y="6357822"/>
            <a:ext cx="3860297" cy="365210"/>
          </a:xfrm>
          <a:prstGeom prst="rect">
            <a:avLst/>
          </a:prstGeom>
        </p:spPr>
        <p:txBody>
          <a:bodyPr vert="horz" lIns="108850" tIns="54425" rIns="108850" bIns="54425" rtlCol="0" anchor="ctr"/>
          <a:lstStyle>
            <a:lvl1pPr algn="ctr">
              <a:defRPr sz="14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736463" y="6357822"/>
            <a:ext cx="2844430" cy="365210"/>
          </a:xfrm>
          <a:prstGeom prst="rect">
            <a:avLst/>
          </a:prstGeom>
        </p:spPr>
        <p:txBody>
          <a:bodyPr vert="horz" lIns="108850" tIns="54425" rIns="108850" bIns="54425" rtlCol="0" anchor="ctr"/>
          <a:lstStyle>
            <a:lvl1pPr algn="r">
              <a:defRPr sz="1400">
                <a:solidFill>
                  <a:schemeClr val="tx1">
                    <a:tint val="75000"/>
                  </a:schemeClr>
                </a:solidFill>
              </a:defRPr>
            </a:lvl1pPr>
          </a:lstStyle>
          <a:p>
            <a:fld id="{116D1DC0-608A-4A71-A519-D7C7F577F751}" type="slidenum">
              <a:rPr lang="ru-RU" smtClean="0"/>
              <a:pPr/>
              <a:t>‹#›</a:t>
            </a:fld>
            <a:endParaRPr lang="ru-RU"/>
          </a:p>
        </p:txBody>
      </p:sp>
      <p:sp>
        <p:nvSpPr>
          <p:cNvPr id="7" name="Рамка 6"/>
          <p:cNvSpPr/>
          <p:nvPr userDrawn="1"/>
        </p:nvSpPr>
        <p:spPr>
          <a:xfrm>
            <a:off x="1" y="0"/>
            <a:ext cx="12190413" cy="6854123"/>
          </a:xfrm>
          <a:prstGeom prst="frame">
            <a:avLst>
              <a:gd name="adj1" fmla="val 2156"/>
            </a:avLst>
          </a:prstGeom>
          <a:solidFill>
            <a:schemeClr val="tx1">
              <a:lumMod val="50000"/>
              <a:lumOff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lIns="129575" tIns="64788" rIns="129575" bIns="64788" rtlCol="0" anchor="ctr"/>
          <a:lstStyle>
            <a:defPPr>
              <a:defRPr lang="ru-RU"/>
            </a:defPPr>
            <a:lvl1pPr marL="0" algn="l" defTabSz="1088502" rtl="0" eaLnBrk="1" latinLnBrk="0" hangingPunct="1">
              <a:defRPr sz="2100" kern="1200">
                <a:solidFill>
                  <a:schemeClr val="lt1"/>
                </a:solidFill>
                <a:latin typeface="+mn-lt"/>
                <a:ea typeface="+mn-ea"/>
                <a:cs typeface="+mn-cs"/>
              </a:defRPr>
            </a:lvl1pPr>
            <a:lvl2pPr marL="544251" algn="l" defTabSz="1088502" rtl="0" eaLnBrk="1" latinLnBrk="0" hangingPunct="1">
              <a:defRPr sz="2100" kern="1200">
                <a:solidFill>
                  <a:schemeClr val="lt1"/>
                </a:solidFill>
                <a:latin typeface="+mn-lt"/>
                <a:ea typeface="+mn-ea"/>
                <a:cs typeface="+mn-cs"/>
              </a:defRPr>
            </a:lvl2pPr>
            <a:lvl3pPr marL="1088502" algn="l" defTabSz="1088502" rtl="0" eaLnBrk="1" latinLnBrk="0" hangingPunct="1">
              <a:defRPr sz="2100" kern="1200">
                <a:solidFill>
                  <a:schemeClr val="lt1"/>
                </a:solidFill>
                <a:latin typeface="+mn-lt"/>
                <a:ea typeface="+mn-ea"/>
                <a:cs typeface="+mn-cs"/>
              </a:defRPr>
            </a:lvl3pPr>
            <a:lvl4pPr marL="1632753" algn="l" defTabSz="1088502" rtl="0" eaLnBrk="1" latinLnBrk="0" hangingPunct="1">
              <a:defRPr sz="2100" kern="1200">
                <a:solidFill>
                  <a:schemeClr val="lt1"/>
                </a:solidFill>
                <a:latin typeface="+mn-lt"/>
                <a:ea typeface="+mn-ea"/>
                <a:cs typeface="+mn-cs"/>
              </a:defRPr>
            </a:lvl4pPr>
            <a:lvl5pPr marL="2177004" algn="l" defTabSz="1088502" rtl="0" eaLnBrk="1" latinLnBrk="0" hangingPunct="1">
              <a:defRPr sz="2100" kern="1200">
                <a:solidFill>
                  <a:schemeClr val="lt1"/>
                </a:solidFill>
                <a:latin typeface="+mn-lt"/>
                <a:ea typeface="+mn-ea"/>
                <a:cs typeface="+mn-cs"/>
              </a:defRPr>
            </a:lvl5pPr>
            <a:lvl6pPr marL="2721254" algn="l" defTabSz="1088502" rtl="0" eaLnBrk="1" latinLnBrk="0" hangingPunct="1">
              <a:defRPr sz="2100" kern="1200">
                <a:solidFill>
                  <a:schemeClr val="lt1"/>
                </a:solidFill>
                <a:latin typeface="+mn-lt"/>
                <a:ea typeface="+mn-ea"/>
                <a:cs typeface="+mn-cs"/>
              </a:defRPr>
            </a:lvl6pPr>
            <a:lvl7pPr marL="3265505" algn="l" defTabSz="1088502" rtl="0" eaLnBrk="1" latinLnBrk="0" hangingPunct="1">
              <a:defRPr sz="2100" kern="1200">
                <a:solidFill>
                  <a:schemeClr val="lt1"/>
                </a:solidFill>
                <a:latin typeface="+mn-lt"/>
                <a:ea typeface="+mn-ea"/>
                <a:cs typeface="+mn-cs"/>
              </a:defRPr>
            </a:lvl7pPr>
            <a:lvl8pPr marL="3809756" algn="l" defTabSz="1088502" rtl="0" eaLnBrk="1" latinLnBrk="0" hangingPunct="1">
              <a:defRPr sz="2100" kern="1200">
                <a:solidFill>
                  <a:schemeClr val="lt1"/>
                </a:solidFill>
                <a:latin typeface="+mn-lt"/>
                <a:ea typeface="+mn-ea"/>
                <a:cs typeface="+mn-cs"/>
              </a:defRPr>
            </a:lvl8pPr>
            <a:lvl9pPr marL="4354007" algn="l" defTabSz="1088502" rtl="0" eaLnBrk="1" latinLnBrk="0" hangingPunct="1">
              <a:defRPr sz="2100" kern="1200">
                <a:solidFill>
                  <a:schemeClr val="lt1"/>
                </a:solidFill>
                <a:latin typeface="+mn-lt"/>
                <a:ea typeface="+mn-ea"/>
                <a:cs typeface="+mn-cs"/>
              </a:defRPr>
            </a:lvl9pPr>
          </a:lstStyle>
          <a:p>
            <a:pPr algn="ctr"/>
            <a:endParaRPr lang="ru-RU" sz="1900" dirty="0">
              <a:solidFill>
                <a:schemeClr val="tx1"/>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advClick="0"/>
  <p:timing>
    <p:tnLst>
      <p:par>
        <p:cTn id="1" dur="indefinite" restart="never" nodeType="tmRoot"/>
      </p:par>
    </p:tnLst>
  </p:timing>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ru-RU"/>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slide" Target="slide20.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19.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png"/><Relationship Id="rId7"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hyperlink" Target="https://www.ridus.ru/images/2013/12/27/139992/large_688bcffd52.jpg" TargetMode="External"/><Relationship Id="rId13" Type="http://schemas.openxmlformats.org/officeDocument/2006/relationships/hyperlink" Target="http://sunpics.ru/images/549767_record-23509.jpg" TargetMode="External"/><Relationship Id="rId18" Type="http://schemas.openxmlformats.org/officeDocument/2006/relationships/hyperlink" Target="http://zakupka61.ru/upload/iblock/3ac/3ac200ad67265ad3c3fb2f04c6757d9b.jpg" TargetMode="External"/><Relationship Id="rId26" Type="http://schemas.openxmlformats.org/officeDocument/2006/relationships/hyperlink" Target="http://zagadki.info/zag/cherepaha.html" TargetMode="External"/><Relationship Id="rId3" Type="http://schemas.openxmlformats.org/officeDocument/2006/relationships/hyperlink" Target="http://theteachersdigest.com/wp-content/uploads/2014/11/Vectors-314.png" TargetMode="External"/><Relationship Id="rId21" Type="http://schemas.openxmlformats.org/officeDocument/2006/relationships/hyperlink" Target="http://urfo.topliner.ru/sites/default/files/43_15.jpg" TargetMode="External"/><Relationship Id="rId7" Type="http://schemas.openxmlformats.org/officeDocument/2006/relationships/hyperlink" Target="http://konkovo.mos.ru/the-survey-results-of-elections-of-deputies-of-the-moscow-city-duma/267032449.jpg" TargetMode="External"/><Relationship Id="rId12" Type="http://schemas.openxmlformats.org/officeDocument/2006/relationships/hyperlink" Target="http://www.topnews.kg/uploads/default/blog/b6281424d148f499f9635cf6c3771648_mid_r.jpg" TargetMode="External"/><Relationship Id="rId17" Type="http://schemas.openxmlformats.org/officeDocument/2006/relationships/hyperlink" Target="http://www.dagorlenok.ru/upload/resize_cache/iblock/297/658_448_1/297e433b9e2701a05ef91c01f0d2a9c2.jpg" TargetMode="External"/><Relationship Id="rId25" Type="http://schemas.openxmlformats.org/officeDocument/2006/relationships/hyperlink" Target="http://globuss24.ru/web/userfiles/image/doc/hello_html_m7178089c.jpg" TargetMode="External"/><Relationship Id="rId2" Type="http://schemas.openxmlformats.org/officeDocument/2006/relationships/hyperlink" Target="http://img0.liveinternet.ru/images/attach/c/11/115/600/115600048_102.png" TargetMode="External"/><Relationship Id="rId16" Type="http://schemas.openxmlformats.org/officeDocument/2006/relationships/hyperlink" Target="http://static01.rupor.sampo.ru/9746/379142748_000.jpg" TargetMode="External"/><Relationship Id="rId20" Type="http://schemas.openxmlformats.org/officeDocument/2006/relationships/hyperlink" Target="http://www.naturaluk.co.uk/uploads/media/NewsFeaturedImage/0001/01/thumb_227_NewsFeaturedImage_Large.jpeg" TargetMode="External"/><Relationship Id="rId29"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1.bp.blogspot.com/-Eb8TeH2OXzc/VAdJPexIXMI/AAAAAAAABBQ/Cy1HXW6fTBw/s1600/3.png" TargetMode="External"/><Relationship Id="rId11" Type="http://schemas.openxmlformats.org/officeDocument/2006/relationships/hyperlink" Target="http://krasnews.at.ua/_nw/19/90401590.jpg" TargetMode="External"/><Relationship Id="rId24" Type="http://schemas.openxmlformats.org/officeDocument/2006/relationships/hyperlink" Target="http://www.pd4pic.com/images/container-recycle-recycling-box-plastic-green.png" TargetMode="External"/><Relationship Id="rId5" Type="http://schemas.openxmlformats.org/officeDocument/2006/relationships/hyperlink" Target="http://cdn.quotesgram.com/small/34/88/1136436234-General-Waste.jpg" TargetMode="External"/><Relationship Id="rId15" Type="http://schemas.openxmlformats.org/officeDocument/2006/relationships/hyperlink" Target="http://jbi.ucoz.ru/_ph/2/720932000.jpg" TargetMode="External"/><Relationship Id="rId23" Type="http://schemas.openxmlformats.org/officeDocument/2006/relationships/hyperlink" Target="https://image-gr.s3.envato.com/files/127858564/Food%20Bottles%20Cans%20Paper%20Trash%20Recycle%20PackP.jpg" TargetMode="External"/><Relationship Id="rId28" Type="http://schemas.openxmlformats.org/officeDocument/2006/relationships/image" Target="../media/image2.png"/><Relationship Id="rId10" Type="http://schemas.openxmlformats.org/officeDocument/2006/relationships/hyperlink" Target="http://uanews.dp.ua/img/20160803/0a1a6e9312724ba79f1d4d3819a07229.jpg" TargetMode="External"/><Relationship Id="rId19" Type="http://schemas.openxmlformats.org/officeDocument/2006/relationships/hyperlink" Target="https://g.io.ua/img_aa/large/2383/88/23838851.jpg" TargetMode="External"/><Relationship Id="rId4" Type="http://schemas.openxmlformats.org/officeDocument/2006/relationships/hyperlink" Target="http://www.zolushka-spb.ru/resources/images/tbo.jpg" TargetMode="External"/><Relationship Id="rId9" Type="http://schemas.openxmlformats.org/officeDocument/2006/relationships/hyperlink" Target="http://adi19.ru/wp-content/uploads/2014/12/156.jpg" TargetMode="External"/><Relationship Id="rId14" Type="http://schemas.openxmlformats.org/officeDocument/2006/relationships/hyperlink" Target="https://arhivurokov.ru/kopilka/uploads/user_file_57487b5e5668f/konspiekturokainostrannoghoiazyka_3.jpeg" TargetMode="External"/><Relationship Id="rId22" Type="http://schemas.openxmlformats.org/officeDocument/2006/relationships/hyperlink" Target="https://opennov.ru/files/news/507edfd309153abc.jpg" TargetMode="External"/><Relationship Id="rId27"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50590" y="189435"/>
            <a:ext cx="10937915" cy="1224136"/>
          </a:xfrm>
        </p:spPr>
        <p:txBody>
          <a:bodyPr>
            <a:normAutofit/>
          </a:bodyPr>
          <a:lstStyle/>
          <a:p>
            <a:r>
              <a:rPr lang="ru-RU" sz="3200" dirty="0" smtClean="0">
                <a:latin typeface="Comic Sans MS" pitchFamily="66" charset="0"/>
              </a:rPr>
              <a:t>Презентация к уроку окружающего мира,</a:t>
            </a:r>
            <a:br>
              <a:rPr lang="ru-RU" sz="3200" dirty="0" smtClean="0">
                <a:latin typeface="Comic Sans MS" pitchFamily="66" charset="0"/>
              </a:rPr>
            </a:br>
            <a:r>
              <a:rPr lang="ru-RU" sz="3200" dirty="0" smtClean="0">
                <a:latin typeface="Comic Sans MS" pitchFamily="66" charset="0"/>
              </a:rPr>
              <a:t> 1 класс УМК «Школа России»</a:t>
            </a:r>
            <a:endParaRPr lang="ru-RU" sz="3200" dirty="0">
              <a:latin typeface="Comic Sans MS" pitchFamily="66" charset="0"/>
            </a:endParaRPr>
          </a:p>
        </p:txBody>
      </p:sp>
      <p:sp>
        <p:nvSpPr>
          <p:cNvPr id="3" name="Подзаголовок 2"/>
          <p:cNvSpPr>
            <a:spLocks noGrp="1"/>
          </p:cNvSpPr>
          <p:nvPr>
            <p:ph type="subTitle" idx="1"/>
          </p:nvPr>
        </p:nvSpPr>
        <p:spPr>
          <a:xfrm>
            <a:off x="1846734" y="4917148"/>
            <a:ext cx="8533289" cy="1753006"/>
          </a:xfrm>
        </p:spPr>
        <p:txBody>
          <a:bodyPr>
            <a:noAutofit/>
          </a:bodyPr>
          <a:lstStyle/>
          <a:p>
            <a:r>
              <a:rPr lang="ru-RU" sz="2400" dirty="0" smtClean="0">
                <a:solidFill>
                  <a:schemeClr val="tx1"/>
                </a:solidFill>
                <a:latin typeface="Comic Sans MS" pitchFamily="66" charset="0"/>
              </a:rPr>
              <a:t>Автор: Никифорова Наталья Васильевна,</a:t>
            </a:r>
          </a:p>
          <a:p>
            <a:r>
              <a:rPr lang="ru-RU" sz="2400" dirty="0" smtClean="0">
                <a:solidFill>
                  <a:schemeClr val="tx1"/>
                </a:solidFill>
                <a:latin typeface="Comic Sans MS" pitchFamily="66" charset="0"/>
              </a:rPr>
              <a:t>учитель начальных классов</a:t>
            </a:r>
          </a:p>
          <a:p>
            <a:r>
              <a:rPr lang="ru-RU" sz="2400" dirty="0" smtClean="0">
                <a:solidFill>
                  <a:schemeClr val="tx1"/>
                </a:solidFill>
                <a:latin typeface="Comic Sans MS" pitchFamily="66" charset="0"/>
              </a:rPr>
              <a:t>МКОУ «</a:t>
            </a:r>
            <a:r>
              <a:rPr lang="ru-RU" sz="2400" dirty="0" err="1" smtClean="0">
                <a:solidFill>
                  <a:schemeClr val="tx1"/>
                </a:solidFill>
                <a:latin typeface="Comic Sans MS" pitchFamily="66" charset="0"/>
              </a:rPr>
              <a:t>Гремяченская</a:t>
            </a:r>
            <a:r>
              <a:rPr lang="ru-RU" sz="2400" dirty="0" smtClean="0">
                <a:solidFill>
                  <a:schemeClr val="tx1"/>
                </a:solidFill>
                <a:latin typeface="Comic Sans MS" pitchFamily="66" charset="0"/>
              </a:rPr>
              <a:t> СОШ»</a:t>
            </a:r>
          </a:p>
          <a:p>
            <a:r>
              <a:rPr lang="ru-RU" sz="2400" dirty="0" smtClean="0">
                <a:solidFill>
                  <a:schemeClr val="tx1"/>
                </a:solidFill>
                <a:latin typeface="Comic Sans MS" pitchFamily="66" charset="0"/>
              </a:rPr>
              <a:t>Хохольского района, Воронежской области</a:t>
            </a:r>
            <a:endParaRPr lang="ru-RU" sz="2400" dirty="0">
              <a:solidFill>
                <a:schemeClr val="tx1"/>
              </a:solidFill>
              <a:latin typeface="Comic Sans MS" pitchFamily="66" charset="0"/>
            </a:endParaRPr>
          </a:p>
        </p:txBody>
      </p:sp>
      <p:sp>
        <p:nvSpPr>
          <p:cNvPr id="4" name="Стрелка вправо 3">
            <a:hlinkClick r:id="rId2" action="ppaction://hlinksldjump"/>
          </p:cNvPr>
          <p:cNvSpPr/>
          <p:nvPr/>
        </p:nvSpPr>
        <p:spPr>
          <a:xfrm>
            <a:off x="11063758" y="6022082"/>
            <a:ext cx="864096" cy="576064"/>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68836" y="1197546"/>
            <a:ext cx="11035431" cy="156966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800" b="1" spc="50" dirty="0" smtClean="0">
                <a:ln w="11430"/>
                <a:solidFill>
                  <a:schemeClr val="tx1">
                    <a:lumMod val="75000"/>
                    <a:lumOff val="25000"/>
                  </a:schemeClr>
                </a:solidFill>
                <a:effectLst>
                  <a:outerShdw blurRad="76200" dist="50800" dir="5400000" algn="tl" rotWithShape="0">
                    <a:srgbClr val="000000">
                      <a:alpha val="65000"/>
                    </a:srgbClr>
                  </a:outerShdw>
                </a:effectLst>
                <a:latin typeface="Comic Sans MS" pitchFamily="66" charset="0"/>
              </a:rPr>
              <a:t>«Откуда берётся и куда девается мусор?»</a:t>
            </a:r>
            <a:endParaRPr lang="ru-RU" sz="4800" b="1" spc="50" dirty="0">
              <a:ln w="11430"/>
              <a:solidFill>
                <a:schemeClr val="tx1">
                  <a:lumMod val="75000"/>
                  <a:lumOff val="25000"/>
                </a:schemeClr>
              </a:solidFill>
              <a:effectLst>
                <a:outerShdw blurRad="76200" dist="50800" dir="5400000" algn="tl" rotWithShape="0">
                  <a:srgbClr val="000000">
                    <a:alpha val="65000"/>
                  </a:srgbClr>
                </a:outerShdw>
              </a:effectLst>
              <a:latin typeface="Comic Sans MS" pitchFamily="66" charset="0"/>
            </a:endParaRPr>
          </a:p>
        </p:txBody>
      </p:sp>
      <p:pic>
        <p:nvPicPr>
          <p:cNvPr id="7" name="Picture 3" descr="C:\Users\Наталья\Desktop\муравей и черепаха\муравей.png"/>
          <p:cNvPicPr>
            <a:picLocks noChangeAspect="1" noChangeArrowheads="1"/>
          </p:cNvPicPr>
          <p:nvPr/>
        </p:nvPicPr>
        <p:blipFill>
          <a:blip r:embed="rId3" cstate="email"/>
          <a:srcRect/>
          <a:stretch>
            <a:fillRect/>
          </a:stretch>
        </p:blipFill>
        <p:spPr bwMode="auto">
          <a:xfrm>
            <a:off x="460375" y="2674075"/>
            <a:ext cx="2664296" cy="3545764"/>
          </a:xfrm>
          <a:prstGeom prst="rect">
            <a:avLst/>
          </a:prstGeom>
          <a:noFill/>
          <a:ln>
            <a:noFill/>
          </a:ln>
        </p:spPr>
      </p:pic>
      <p:pic>
        <p:nvPicPr>
          <p:cNvPr id="8" name="Picture 2" descr="C:\Users\Наталья\Desktop\муравей и черепаха\черепаха.png"/>
          <p:cNvPicPr>
            <a:picLocks noChangeAspect="1" noChangeArrowheads="1"/>
          </p:cNvPicPr>
          <p:nvPr/>
        </p:nvPicPr>
        <p:blipFill>
          <a:blip r:embed="rId4" cstate="email"/>
          <a:srcRect/>
          <a:stretch>
            <a:fillRect/>
          </a:stretch>
        </p:blipFill>
        <p:spPr bwMode="auto">
          <a:xfrm rot="441831">
            <a:off x="9366946" y="2332227"/>
            <a:ext cx="2685812" cy="3621363"/>
          </a:xfrm>
          <a:prstGeom prst="rect">
            <a:avLst/>
          </a:prstGeom>
          <a:noFill/>
          <a:ln>
            <a:noFill/>
          </a:ln>
        </p:spPr>
      </p:pic>
      <p:sp>
        <p:nvSpPr>
          <p:cNvPr id="19" name="AutoShape 2" descr="E:\Documents and Settings\Admin\%D0%A0%D0%B0%D0%B1%D0%BE%D1%87%D0%B8%D0%B9 %D1%81%D1%82%D0%BE%D0%BB\luxfon.com-38166 (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0" name="AutoShape 4" descr="E:\Documents and Settings\Admin\%D0%A0%D0%B0%D0%B1%D0%BE%D1%87%D0%B8%D0%B9 %D1%81%D1%82%D0%BE%D0%BB\luxfon.com-38166 (1).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Управляющая кнопка: документ 4">
            <a:hlinkClick r:id="rId5" action="ppaction://hlinksldjump" highlightClick="1"/>
          </p:cNvPr>
          <p:cNvSpPr/>
          <p:nvPr/>
        </p:nvSpPr>
        <p:spPr>
          <a:xfrm>
            <a:off x="262558" y="5878066"/>
            <a:ext cx="576064" cy="720080"/>
          </a:xfrm>
          <a:prstGeom prst="actionButtonDocument">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9" name="Группа 8"/>
          <p:cNvGrpSpPr/>
          <p:nvPr/>
        </p:nvGrpSpPr>
        <p:grpSpPr>
          <a:xfrm>
            <a:off x="3214886" y="2195796"/>
            <a:ext cx="5341540" cy="3048001"/>
            <a:chOff x="3214886" y="2195796"/>
            <a:chExt cx="5341540" cy="3048001"/>
          </a:xfrm>
        </p:grpSpPr>
        <p:pic>
          <p:nvPicPr>
            <p:cNvPr id="1026" name="Picture 2" descr="http://theteachersdigest.com/wp-content/uploads/2014/11/Vectors-314.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711387" y="2195796"/>
              <a:ext cx="2286000" cy="304800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theteachersdigest.com/wp-content/uploads/2014/11/Vectors-314.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995467" y="2925738"/>
              <a:ext cx="1560959" cy="208127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theteachersdigest.com/wp-content/uploads/2014/11/Vectors-314.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214886" y="2853730"/>
              <a:ext cx="1560959" cy="2081279"/>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нутый угол 2"/>
          <p:cNvSpPr/>
          <p:nvPr/>
        </p:nvSpPr>
        <p:spPr>
          <a:xfrm>
            <a:off x="406575" y="538619"/>
            <a:ext cx="5976664" cy="5843503"/>
          </a:xfrm>
          <a:prstGeom prst="foldedCorner">
            <a:avLst/>
          </a:prstGeom>
          <a:solidFill>
            <a:schemeClr val="bg1"/>
          </a:solidFill>
          <a:ln>
            <a:solidFill>
              <a:schemeClr val="tx1"/>
            </a:solidFill>
          </a:ln>
          <a:effectLst>
            <a:glow rad="139700">
              <a:schemeClr val="tx1">
                <a:lumMod val="75000"/>
                <a:lumOff val="2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b="1" dirty="0" smtClean="0">
              <a:solidFill>
                <a:schemeClr val="tx1"/>
              </a:solidFill>
              <a:latin typeface="Comic Sans MS" pitchFamily="66" charset="0"/>
            </a:endParaRPr>
          </a:p>
          <a:p>
            <a:pPr algn="ctr"/>
            <a:r>
              <a:rPr lang="ru-RU" sz="2800" b="1" dirty="0">
                <a:solidFill>
                  <a:schemeClr val="tx1"/>
                </a:solidFill>
                <a:latin typeface="Comic Sans MS" pitchFamily="66" charset="0"/>
              </a:rPr>
              <a:t>Опасными являются некоторые виды пластмасс. Пластмассовые бутылки вообще не разлагаются. Металлические банки могут разлагаться от 80 до 100 лет. От 10 до 20 лет будут разлагаться брошенные в лесу полиэтиленовые пакеты и резиновые вещи.</a:t>
            </a:r>
          </a:p>
        </p:txBody>
      </p:sp>
      <p:pic>
        <p:nvPicPr>
          <p:cNvPr id="2" name="Picture 4" descr="http://img0.liveinternet.ru/images/attach/c/11/115/600/115600048_1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6221751" y="2349673"/>
            <a:ext cx="5709121" cy="4483989"/>
          </a:xfrm>
          <a:prstGeom prst="rect">
            <a:avLst/>
          </a:prstGeom>
          <a:noFill/>
          <a:extLst>
            <a:ext uri="{909E8E84-426E-40DD-AFC4-6F175D3DCCD1}">
              <a14:hiddenFill xmlns:a14="http://schemas.microsoft.com/office/drawing/2010/main">
                <a:solidFill>
                  <a:srgbClr val="FFFFFF"/>
                </a:solidFill>
              </a14:hiddenFill>
            </a:ext>
          </a:extLst>
        </p:spPr>
      </p:pic>
      <p:sp>
        <p:nvSpPr>
          <p:cNvPr id="8" name="Стрелка вправо 7">
            <a:hlinkClick r:id="" action="ppaction://hlinkshowjump?jump=nextslide"/>
          </p:cNvPr>
          <p:cNvSpPr/>
          <p:nvPr/>
        </p:nvSpPr>
        <p:spPr>
          <a:xfrm>
            <a:off x="11063758" y="265870"/>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15346581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нутый угол 2"/>
          <p:cNvSpPr/>
          <p:nvPr/>
        </p:nvSpPr>
        <p:spPr>
          <a:xfrm>
            <a:off x="406575" y="538619"/>
            <a:ext cx="5976664" cy="5843503"/>
          </a:xfrm>
          <a:prstGeom prst="foldedCorner">
            <a:avLst/>
          </a:prstGeom>
          <a:solidFill>
            <a:schemeClr val="bg1"/>
          </a:solidFill>
          <a:ln>
            <a:solidFill>
              <a:schemeClr val="tx1"/>
            </a:solidFill>
          </a:ln>
          <a:effectLst>
            <a:glow rad="139700">
              <a:schemeClr val="tx1">
                <a:lumMod val="75000"/>
                <a:lumOff val="2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b="1" dirty="0" smtClean="0">
              <a:solidFill>
                <a:schemeClr val="tx1"/>
              </a:solidFill>
              <a:latin typeface="Comic Sans MS" pitchFamily="66" charset="0"/>
            </a:endParaRPr>
          </a:p>
          <a:p>
            <a:pPr algn="ctr"/>
            <a:endParaRPr lang="ru-RU" sz="2800" b="1" dirty="0" smtClean="0">
              <a:solidFill>
                <a:schemeClr val="tx1"/>
              </a:solidFill>
              <a:latin typeface="Comic Sans MS" pitchFamily="66" charset="0"/>
            </a:endParaRPr>
          </a:p>
          <a:p>
            <a:pPr algn="ctr"/>
            <a:r>
              <a:rPr lang="ru-RU" sz="2800" b="1" dirty="0" smtClean="0">
                <a:solidFill>
                  <a:schemeClr val="tx1"/>
                </a:solidFill>
                <a:latin typeface="Comic Sans MS" pitchFamily="66" charset="0"/>
              </a:rPr>
              <a:t>Деревянные</a:t>
            </a:r>
            <a:r>
              <a:rPr lang="ru-RU" sz="2800" b="1" dirty="0">
                <a:solidFill>
                  <a:schemeClr val="tx1"/>
                </a:solidFill>
                <a:latin typeface="Comic Sans MS" pitchFamily="66" charset="0"/>
              </a:rPr>
              <a:t>, картонные и бумажные предметы разлагаются быстро, но их лучше закапывать, чтобы они не портили внешний вид природы. Пищевые отходы (шкурки, очистки, огрызки) даже полезны для природной среды, так как передают почве питательные вещества. Но их тоже не надо разбрасывать, а лучше закапывать. </a:t>
            </a:r>
          </a:p>
          <a:p>
            <a:pPr algn="ctr"/>
            <a:endParaRPr lang="ru-RU" sz="2800" b="1" dirty="0">
              <a:solidFill>
                <a:schemeClr val="tx1"/>
              </a:solidFill>
              <a:latin typeface="Comic Sans MS" pitchFamily="66" charset="0"/>
            </a:endParaRPr>
          </a:p>
        </p:txBody>
      </p:sp>
      <p:pic>
        <p:nvPicPr>
          <p:cNvPr id="2" name="Picture 4" descr="http://img0.liveinternet.ru/images/attach/c/11/115/600/115600048_1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6221751" y="2349673"/>
            <a:ext cx="5709121" cy="4483989"/>
          </a:xfrm>
          <a:prstGeom prst="rect">
            <a:avLst/>
          </a:prstGeom>
          <a:noFill/>
          <a:extLst>
            <a:ext uri="{909E8E84-426E-40DD-AFC4-6F175D3DCCD1}">
              <a14:hiddenFill xmlns:a14="http://schemas.microsoft.com/office/drawing/2010/main">
                <a:solidFill>
                  <a:srgbClr val="FFFFFF"/>
                </a:solidFill>
              </a14:hiddenFill>
            </a:ext>
          </a:extLst>
        </p:spPr>
      </p:pic>
      <p:sp>
        <p:nvSpPr>
          <p:cNvPr id="8" name="Стрелка вправо 7">
            <a:hlinkClick r:id="" action="ppaction://hlinkshowjump?jump=nextslide"/>
          </p:cNvPr>
          <p:cNvSpPr/>
          <p:nvPr/>
        </p:nvSpPr>
        <p:spPr>
          <a:xfrm>
            <a:off x="11063758" y="265870"/>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99759148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право 1">
            <a:hlinkClick r:id="" action="ppaction://hlinkshowjump?jump=nextslide"/>
          </p:cNvPr>
          <p:cNvSpPr/>
          <p:nvPr/>
        </p:nvSpPr>
        <p:spPr>
          <a:xfrm>
            <a:off x="11070598" y="189434"/>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10"/>
          <p:cNvGrpSpPr/>
          <p:nvPr/>
        </p:nvGrpSpPr>
        <p:grpSpPr>
          <a:xfrm>
            <a:off x="550590" y="261443"/>
            <a:ext cx="9793087" cy="2664295"/>
            <a:chOff x="2338947" y="760894"/>
            <a:chExt cx="6256589" cy="2991118"/>
          </a:xfrm>
        </p:grpSpPr>
        <p:sp>
          <p:nvSpPr>
            <p:cNvPr id="9" name="Выноска-облако 8"/>
            <p:cNvSpPr/>
            <p:nvPr/>
          </p:nvSpPr>
          <p:spPr>
            <a:xfrm>
              <a:off x="2338947" y="760894"/>
              <a:ext cx="6256589" cy="2991118"/>
            </a:xfrm>
            <a:prstGeom prst="cloudCallout">
              <a:avLst>
                <a:gd name="adj1" fmla="val 45242"/>
                <a:gd name="adj2" fmla="val 112773"/>
              </a:avLst>
            </a:prstGeom>
            <a:solidFill>
              <a:schemeClr val="bg1"/>
            </a:solidFill>
            <a:ln>
              <a:solidFill>
                <a:schemeClr val="tx1"/>
              </a:solidFill>
            </a:ln>
            <a:effectLst>
              <a:glow rad="139700">
                <a:schemeClr val="tx1">
                  <a:lumMod val="65000"/>
                  <a:lumOff val="35000"/>
                  <a:alpha val="40000"/>
                </a:schemeClr>
              </a:glo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p>
          </p:txBody>
        </p:sp>
        <p:sp>
          <p:nvSpPr>
            <p:cNvPr id="10" name="TextBox 9"/>
            <p:cNvSpPr txBox="1"/>
            <p:nvPr/>
          </p:nvSpPr>
          <p:spPr>
            <a:xfrm>
              <a:off x="2798990" y="1228334"/>
              <a:ext cx="5474516" cy="2038632"/>
            </a:xfrm>
            <a:prstGeom prst="rect">
              <a:avLst/>
            </a:prstGeom>
            <a:noFill/>
          </p:spPr>
          <p:txBody>
            <a:bodyPr wrap="square" rtlCol="0">
              <a:spAutoFit/>
            </a:bodyPr>
            <a:lstStyle/>
            <a:p>
              <a:pPr algn="ctr"/>
              <a:r>
                <a:rPr lang="ru-RU" sz="2800" b="1" dirty="0">
                  <a:latin typeface="Comic Sans MS" pitchFamily="66" charset="0"/>
                </a:rPr>
                <a:t>Мы должны бросать мусор только в урну, мусорное ведро или контейнер. А теперь проследим, куда девается мусор из нашего жилища.</a:t>
              </a:r>
            </a:p>
          </p:txBody>
        </p:sp>
      </p:grpSp>
      <p:pic>
        <p:nvPicPr>
          <p:cNvPr id="12" name="Picture 2" descr="C:\Users\Наталья\Desktop\муравей и черепаха\черепаха.png"/>
          <p:cNvPicPr>
            <a:picLocks noChangeAspect="1" noChangeArrowheads="1"/>
          </p:cNvPicPr>
          <p:nvPr/>
        </p:nvPicPr>
        <p:blipFill>
          <a:blip r:embed="rId2" cstate="email"/>
          <a:srcRect/>
          <a:stretch>
            <a:fillRect/>
          </a:stretch>
        </p:blipFill>
        <p:spPr bwMode="auto">
          <a:xfrm rot="441831">
            <a:off x="9691015" y="3389613"/>
            <a:ext cx="2465931" cy="3325660"/>
          </a:xfrm>
          <a:prstGeom prst="rect">
            <a:avLst/>
          </a:prstGeom>
          <a:noFill/>
          <a:ln>
            <a:noFill/>
          </a:ln>
        </p:spPr>
      </p:pic>
      <p:pic>
        <p:nvPicPr>
          <p:cNvPr id="7" name="Picture 3" descr="C:\Users\Наталья\Desktop\муравей и черепаха\муравей.png"/>
          <p:cNvPicPr>
            <a:picLocks noChangeAspect="1" noChangeArrowheads="1"/>
          </p:cNvPicPr>
          <p:nvPr/>
        </p:nvPicPr>
        <p:blipFill>
          <a:blip r:embed="rId3" cstate="email"/>
          <a:srcRect/>
          <a:stretch>
            <a:fillRect/>
          </a:stretch>
        </p:blipFill>
        <p:spPr bwMode="auto">
          <a:xfrm>
            <a:off x="-241498" y="3861842"/>
            <a:ext cx="2134766" cy="2841700"/>
          </a:xfrm>
          <a:prstGeom prst="rect">
            <a:avLst/>
          </a:prstGeom>
          <a:noFill/>
          <a:ln>
            <a:noFill/>
          </a:ln>
        </p:spPr>
      </p:pic>
      <p:sp>
        <p:nvSpPr>
          <p:cNvPr id="3" name="AutoShape 4" descr="https://d50m6q67g4bn3.cloudfront.net/teams_avatars/8e6a1ee1-69dc-4cb7-8323-43f124f6eb28_1462107856838"/>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50" name="Picture 2" descr="https://arhivurokov.ru/kopilka/uploads/user_file_57487b5e5668f/konspiekturokainostrannoghoiazyka_3.jpeg"/>
          <p:cNvPicPr>
            <a:picLocks noChangeAspect="1" noChangeArrowheads="1"/>
          </p:cNvPicPr>
          <p:nvPr/>
        </p:nvPicPr>
        <p:blipFill>
          <a:blip r:embed="rId4">
            <a:clrChange>
              <a:clrFrom>
                <a:srgbClr val="FFFDFE"/>
              </a:clrFrom>
              <a:clrTo>
                <a:srgbClr val="FFFDFE">
                  <a:alpha val="0"/>
                </a:srgbClr>
              </a:clrTo>
            </a:clrChange>
            <a:extLst>
              <a:ext uri="{28A0092B-C50C-407E-A947-70E740481C1C}">
                <a14:useLocalDpi xmlns:a14="http://schemas.microsoft.com/office/drawing/2010/main" val="0"/>
              </a:ext>
            </a:extLst>
          </a:blip>
          <a:srcRect/>
          <a:stretch>
            <a:fillRect/>
          </a:stretch>
        </p:blipFill>
        <p:spPr bwMode="auto">
          <a:xfrm>
            <a:off x="1881941" y="3717826"/>
            <a:ext cx="1465606" cy="220241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jbi.ucoz.ru/_ph/2/720932000.jp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854846" y="2728332"/>
            <a:ext cx="4775176" cy="382014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tatic01.rupor.sampo.ru/9746/379142748_000.jpg"/>
          <p:cNvPicPr>
            <a:picLocks noChangeAspect="1" noChangeArrowheads="1"/>
          </p:cNvPicPr>
          <p:nvPr/>
        </p:nvPicPr>
        <p:blipFill>
          <a:blip r:embed="rId6">
            <a:clrChange>
              <a:clrFrom>
                <a:srgbClr val="FAF8F9"/>
              </a:clrFrom>
              <a:clrTo>
                <a:srgbClr val="FAF8F9">
                  <a:alpha val="0"/>
                </a:srgbClr>
              </a:clrTo>
            </a:clrChange>
            <a:extLst>
              <a:ext uri="{28A0092B-C50C-407E-A947-70E740481C1C}">
                <a14:useLocalDpi xmlns:a14="http://schemas.microsoft.com/office/drawing/2010/main" val="0"/>
              </a:ext>
            </a:extLst>
          </a:blip>
          <a:srcRect/>
          <a:stretch>
            <a:fillRect/>
          </a:stretch>
        </p:blipFill>
        <p:spPr bwMode="auto">
          <a:xfrm>
            <a:off x="6454224" y="3310566"/>
            <a:ext cx="3385397" cy="3293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4013066"/>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2052"/>
                                        </p:tgtEl>
                                        <p:attrNameLst>
                                          <p:attrName>style.visibility</p:attrName>
                                        </p:attrNameLst>
                                      </p:cBhvr>
                                      <p:to>
                                        <p:strVal val="visible"/>
                                      </p:to>
                                    </p:set>
                                    <p:animEffect transition="in" filter="fade">
                                      <p:cBhvr>
                                        <p:cTn id="14" dur="500"/>
                                        <p:tgtEl>
                                          <p:spTgt spid="2052"/>
                                        </p:tgtEl>
                                      </p:cBhvr>
                                    </p:animEffect>
                                  </p:childTnLst>
                                </p:cTn>
                              </p:par>
                            </p:childTnLst>
                          </p:cTn>
                        </p:par>
                        <p:par>
                          <p:cTn id="15" fill="hold">
                            <p:stCondLst>
                              <p:cond delay="2500"/>
                            </p:stCondLst>
                            <p:childTnLst>
                              <p:par>
                                <p:cTn id="16" presetID="10" presetClass="entr" presetSubtype="0" fill="hold" nodeType="afterEffect">
                                  <p:stCondLst>
                                    <p:cond delay="0"/>
                                  </p:stCondLst>
                                  <p:childTnLst>
                                    <p:set>
                                      <p:cBhvr>
                                        <p:cTn id="17" dur="1" fill="hold">
                                          <p:stCondLst>
                                            <p:cond delay="0"/>
                                          </p:stCondLst>
                                        </p:cTn>
                                        <p:tgtEl>
                                          <p:spTgt spid="2054"/>
                                        </p:tgtEl>
                                        <p:attrNameLst>
                                          <p:attrName>style.visibility</p:attrName>
                                        </p:attrNameLst>
                                      </p:cBhvr>
                                      <p:to>
                                        <p:strVal val="visible"/>
                                      </p:to>
                                    </p:set>
                                    <p:animEffect transition="in" filter="fade">
                                      <p:cBhvr>
                                        <p:cTn id="18" dur="500"/>
                                        <p:tgtEl>
                                          <p:spTgt spid="2054"/>
                                        </p:tgtEl>
                                      </p:cBhvr>
                                    </p:animEffect>
                                  </p:childTnLst>
                                </p:cTn>
                              </p:par>
                            </p:childTnLst>
                          </p:cTn>
                        </p:par>
                        <p:par>
                          <p:cTn id="19" fill="hold">
                            <p:stCondLst>
                              <p:cond delay="3000"/>
                            </p:stCondLst>
                            <p:childTnLst>
                              <p:par>
                                <p:cTn id="20" presetID="2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право 1">
            <a:hlinkClick r:id="" action="ppaction://hlinkshowjump?jump=nextslide"/>
          </p:cNvPr>
          <p:cNvSpPr/>
          <p:nvPr/>
        </p:nvSpPr>
        <p:spPr>
          <a:xfrm>
            <a:off x="11070598" y="189434"/>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2" name="Picture 2" descr="C:\Users\Наталья\Desktop\муравей и черепаха\черепаха.png"/>
          <p:cNvPicPr>
            <a:picLocks noChangeAspect="1" noChangeArrowheads="1"/>
          </p:cNvPicPr>
          <p:nvPr/>
        </p:nvPicPr>
        <p:blipFill>
          <a:blip r:embed="rId2" cstate="email"/>
          <a:srcRect/>
          <a:stretch>
            <a:fillRect/>
          </a:stretch>
        </p:blipFill>
        <p:spPr bwMode="auto">
          <a:xfrm rot="441831">
            <a:off x="9691015" y="3389613"/>
            <a:ext cx="2465931" cy="3325660"/>
          </a:xfrm>
          <a:prstGeom prst="rect">
            <a:avLst/>
          </a:prstGeom>
          <a:noFill/>
          <a:ln>
            <a:noFill/>
          </a:ln>
        </p:spPr>
      </p:pic>
      <p:pic>
        <p:nvPicPr>
          <p:cNvPr id="7" name="Picture 3" descr="C:\Users\Наталья\Desktop\муравей и черепаха\муравей.png"/>
          <p:cNvPicPr>
            <a:picLocks noChangeAspect="1" noChangeArrowheads="1"/>
          </p:cNvPicPr>
          <p:nvPr/>
        </p:nvPicPr>
        <p:blipFill>
          <a:blip r:embed="rId3" cstate="email"/>
          <a:srcRect/>
          <a:stretch>
            <a:fillRect/>
          </a:stretch>
        </p:blipFill>
        <p:spPr bwMode="auto">
          <a:xfrm>
            <a:off x="-241498" y="3861842"/>
            <a:ext cx="2134766" cy="2841700"/>
          </a:xfrm>
          <a:prstGeom prst="rect">
            <a:avLst/>
          </a:prstGeom>
          <a:noFill/>
          <a:ln>
            <a:noFill/>
          </a:ln>
        </p:spPr>
      </p:pic>
      <p:sp>
        <p:nvSpPr>
          <p:cNvPr id="3" name="AutoShape 4" descr="https://d50m6q67g4bn3.cloudfront.net/teams_avatars/8e6a1ee1-69dc-4cb7-8323-43f124f6eb28_1462107856838"/>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74" name="Picture 2" descr="http://www.dagorlenok.ru/upload/resize_cache/iblock/297/658_448_1/297e433b9e2701a05ef91c01f0d2a9c2.jpg"/>
          <p:cNvPicPr>
            <a:picLocks noChangeAspect="1" noChangeArrowheads="1"/>
          </p:cNvPicPr>
          <p:nvPr/>
        </p:nvPicPr>
        <p:blipFill>
          <a:blip r:embed="rId4">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425839" y="509664"/>
            <a:ext cx="2501015" cy="256008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tatic01.rupor.sampo.ru/9746/379142748_000.jp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flipH="1">
            <a:off x="3430910" y="3539592"/>
            <a:ext cx="3096344" cy="3012008"/>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zakupka61.ru/upload/iblock/3ac/3ac200ad67265ad3c3fb2f04c6757d9b.jpg"/>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flipH="1">
            <a:off x="6069566" y="663609"/>
            <a:ext cx="5240005" cy="2884748"/>
          </a:xfrm>
          <a:prstGeom prst="rect">
            <a:avLst/>
          </a:prstGeom>
          <a:noFill/>
          <a:extLst>
            <a:ext uri="{909E8E84-426E-40DD-AFC4-6F175D3DCCD1}">
              <a14:hiddenFill xmlns:a14="http://schemas.microsoft.com/office/drawing/2010/main">
                <a:solidFill>
                  <a:srgbClr val="FFFFFF"/>
                </a:solidFill>
              </a14:hiddenFill>
            </a:ext>
          </a:extLst>
        </p:spPr>
      </p:pic>
      <p:sp>
        <p:nvSpPr>
          <p:cNvPr id="6" name="Стрелка вправо 5"/>
          <p:cNvSpPr/>
          <p:nvPr/>
        </p:nvSpPr>
        <p:spPr>
          <a:xfrm rot="1929792">
            <a:off x="2491915" y="3323677"/>
            <a:ext cx="890267" cy="431829"/>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Стрелка вправо 21"/>
          <p:cNvSpPr/>
          <p:nvPr/>
        </p:nvSpPr>
        <p:spPr>
          <a:xfrm rot="19625529">
            <a:off x="6573133" y="3452490"/>
            <a:ext cx="890267" cy="431829"/>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78640032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500"/>
                                        <p:tgtEl>
                                          <p:spTgt spid="2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право 1">
            <a:hlinkClick r:id="" action="ppaction://hlinkshowjump?jump=nextslide"/>
          </p:cNvPr>
          <p:cNvSpPr/>
          <p:nvPr/>
        </p:nvSpPr>
        <p:spPr>
          <a:xfrm>
            <a:off x="11070598" y="189434"/>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10"/>
          <p:cNvGrpSpPr/>
          <p:nvPr/>
        </p:nvGrpSpPr>
        <p:grpSpPr>
          <a:xfrm>
            <a:off x="931286" y="189434"/>
            <a:ext cx="9412392" cy="2736303"/>
            <a:chOff x="2582165" y="760894"/>
            <a:chExt cx="6013371" cy="3071959"/>
          </a:xfrm>
        </p:grpSpPr>
        <p:sp>
          <p:nvSpPr>
            <p:cNvPr id="9" name="Выноска-облако 8"/>
            <p:cNvSpPr/>
            <p:nvPr/>
          </p:nvSpPr>
          <p:spPr>
            <a:xfrm>
              <a:off x="2582165" y="760894"/>
              <a:ext cx="6013371" cy="3071959"/>
            </a:xfrm>
            <a:prstGeom prst="cloudCallout">
              <a:avLst>
                <a:gd name="adj1" fmla="val 41801"/>
                <a:gd name="adj2" fmla="val 29447"/>
              </a:avLst>
            </a:prstGeom>
            <a:solidFill>
              <a:schemeClr val="bg1"/>
            </a:solidFill>
            <a:ln>
              <a:solidFill>
                <a:schemeClr val="tx1"/>
              </a:solidFill>
            </a:ln>
            <a:effectLst>
              <a:glow rad="139700">
                <a:schemeClr val="tx1">
                  <a:lumMod val="65000"/>
                  <a:lumOff val="35000"/>
                  <a:alpha val="40000"/>
                </a:schemeClr>
              </a:glo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p>
          </p:txBody>
        </p:sp>
        <p:sp>
          <p:nvSpPr>
            <p:cNvPr id="10" name="TextBox 9"/>
            <p:cNvSpPr txBox="1"/>
            <p:nvPr/>
          </p:nvSpPr>
          <p:spPr>
            <a:xfrm>
              <a:off x="3029012" y="1309176"/>
              <a:ext cx="5244495" cy="2038632"/>
            </a:xfrm>
            <a:prstGeom prst="rect">
              <a:avLst/>
            </a:prstGeom>
            <a:noFill/>
          </p:spPr>
          <p:txBody>
            <a:bodyPr wrap="square" rtlCol="0">
              <a:spAutoFit/>
            </a:bodyPr>
            <a:lstStyle/>
            <a:p>
              <a:pPr algn="ctr"/>
              <a:r>
                <a:rPr lang="ru-RU" sz="2800" b="1" dirty="0">
                  <a:latin typeface="Comic Sans MS" pitchFamily="66" charset="0"/>
                </a:rPr>
                <a:t>Куда же должна ехать машина с мусором? Предлагаю три варианта – к берегу реки, на свалку, на завод по переработке мусора. Какой вам больше нравится?</a:t>
              </a:r>
            </a:p>
          </p:txBody>
        </p:sp>
      </p:grpSp>
      <p:pic>
        <p:nvPicPr>
          <p:cNvPr id="12" name="Picture 2" descr="C:\Users\Наталья\Desktop\муравей и черепаха\черепаха.png"/>
          <p:cNvPicPr>
            <a:picLocks noChangeAspect="1" noChangeArrowheads="1"/>
          </p:cNvPicPr>
          <p:nvPr/>
        </p:nvPicPr>
        <p:blipFill>
          <a:blip r:embed="rId2" cstate="email"/>
          <a:srcRect/>
          <a:stretch>
            <a:fillRect/>
          </a:stretch>
        </p:blipFill>
        <p:spPr bwMode="auto">
          <a:xfrm rot="441831">
            <a:off x="9691015" y="3389613"/>
            <a:ext cx="2465931" cy="3325660"/>
          </a:xfrm>
          <a:prstGeom prst="rect">
            <a:avLst/>
          </a:prstGeom>
          <a:noFill/>
          <a:ln>
            <a:noFill/>
          </a:ln>
        </p:spPr>
      </p:pic>
      <p:pic>
        <p:nvPicPr>
          <p:cNvPr id="7" name="Picture 3" descr="C:\Users\Наталья\Desktop\муравей и черепаха\муравей.png"/>
          <p:cNvPicPr>
            <a:picLocks noChangeAspect="1" noChangeArrowheads="1"/>
          </p:cNvPicPr>
          <p:nvPr/>
        </p:nvPicPr>
        <p:blipFill>
          <a:blip r:embed="rId3" cstate="email"/>
          <a:srcRect/>
          <a:stretch>
            <a:fillRect/>
          </a:stretch>
        </p:blipFill>
        <p:spPr bwMode="auto">
          <a:xfrm>
            <a:off x="-241498" y="3861842"/>
            <a:ext cx="2134766" cy="2841700"/>
          </a:xfrm>
          <a:prstGeom prst="rect">
            <a:avLst/>
          </a:prstGeom>
          <a:noFill/>
          <a:ln>
            <a:noFill/>
          </a:ln>
        </p:spPr>
      </p:pic>
      <p:sp>
        <p:nvSpPr>
          <p:cNvPr id="3" name="AutoShape 4" descr="https://d50m6q67g4bn3.cloudfront.net/teams_avatars/8e6a1ee1-69dc-4cb7-8323-43f124f6eb28_1462107856838"/>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30" name="Picture 6" descr="http://urfo.topliner.ru/sites/default/files/43_15.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027487" y="2709713"/>
            <a:ext cx="2812138" cy="208823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4" name="Picture 4" descr="http://www.naturaluk.co.uk/uploads/media/NewsFeaturedImage/0001/01/thumb_227_NewsFeaturedImage_Large.jpe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86694" y="2781722"/>
            <a:ext cx="3096344" cy="218331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8" name="Picture 2" descr="https://g.io.ua/img_aa/large/2383/88/23838851.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93228" y="4365899"/>
            <a:ext cx="3007475" cy="225560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927198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030"/>
                    </p:tgtEl>
                  </p:cond>
                </p:stCondLst>
                <p:endSync evt="end" delay="0">
                  <p:rtn val="all"/>
                </p:endSync>
                <p:childTnLst>
                  <p:par>
                    <p:cTn id="9" fill="hold">
                      <p:stCondLst>
                        <p:cond delay="0"/>
                      </p:stCondLst>
                      <p:childTnLst>
                        <p:par>
                          <p:cTn id="10" fill="hold">
                            <p:stCondLst>
                              <p:cond delay="0"/>
                            </p:stCondLst>
                            <p:childTnLst>
                              <p:par>
                                <p:cTn id="11" presetID="26" presetClass="emph" presetSubtype="0" fill="hold" nodeType="clickEffect">
                                  <p:stCondLst>
                                    <p:cond delay="0"/>
                                  </p:stCondLst>
                                  <p:childTnLst>
                                    <p:animEffect transition="out" filter="fade">
                                      <p:cBhvr>
                                        <p:cTn id="12" dur="500" tmFilter="0, 0; .2, .5; .8, .5; 1, 0"/>
                                        <p:tgtEl>
                                          <p:spTgt spid="1030"/>
                                        </p:tgtEl>
                                      </p:cBhvr>
                                    </p:animEffect>
                                    <p:animScale>
                                      <p:cBhvr>
                                        <p:cTn id="13" dur="250" autoRev="1" fill="hold"/>
                                        <p:tgtEl>
                                          <p:spTgt spid="1030"/>
                                        </p:tgtEl>
                                      </p:cBhvr>
                                      <p:by x="105000" y="105000"/>
                                    </p:animScale>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childTnLst>
              </p:cTn>
              <p:nextCondLst>
                <p:cond evt="onClick" delay="0">
                  <p:tgtEl>
                    <p:spTgt spid="1030"/>
                  </p:tgtEl>
                </p:cond>
              </p:nextCondLst>
            </p:seq>
            <p:seq concurrent="1" nextAc="seek">
              <p:cTn id="18" restart="whenNotActive" fill="hold" evtFilter="cancelBubble" nodeType="interactiveSeq">
                <p:stCondLst>
                  <p:cond evt="onClick" delay="0">
                    <p:tgtEl>
                      <p:spTgt spid="14"/>
                    </p:tgtEl>
                  </p:cond>
                </p:stCondLst>
                <p:endSync evt="end" delay="0">
                  <p:rtn val="all"/>
                </p:endSync>
                <p:childTnLst>
                  <p:par>
                    <p:cTn id="19" fill="hold">
                      <p:stCondLst>
                        <p:cond delay="0"/>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23" restart="whenNotActive" fill="hold" evtFilter="cancelBubble" nodeType="interactiveSeq">
                <p:stCondLst>
                  <p:cond evt="onClick" delay="0">
                    <p:tgtEl>
                      <p:spTgt spid="18"/>
                    </p:tgtEl>
                  </p:cond>
                </p:stCondLst>
                <p:endSync evt="end" delay="0">
                  <p:rtn val="all"/>
                </p:endSync>
                <p:childTnLst>
                  <p:par>
                    <p:cTn id="24" fill="hold">
                      <p:stCondLst>
                        <p:cond delay="0"/>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нутый угол 2"/>
          <p:cNvSpPr/>
          <p:nvPr/>
        </p:nvSpPr>
        <p:spPr>
          <a:xfrm>
            <a:off x="406575" y="538619"/>
            <a:ext cx="5976664" cy="5843503"/>
          </a:xfrm>
          <a:prstGeom prst="foldedCorner">
            <a:avLst/>
          </a:prstGeom>
          <a:solidFill>
            <a:schemeClr val="bg1"/>
          </a:solidFill>
          <a:ln>
            <a:solidFill>
              <a:schemeClr val="tx1"/>
            </a:solidFill>
          </a:ln>
          <a:effectLst>
            <a:glow rad="139700">
              <a:schemeClr val="tx1">
                <a:lumMod val="75000"/>
                <a:lumOff val="2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latin typeface="Comic Sans MS" pitchFamily="66" charset="0"/>
              </a:rPr>
              <a:t>Самый хороший вариант – завод по переработке мусора. Но, к сожалению, они есть не везде, поэтому чаще всего мусор вывозят на свалки. Оборудованная свалка представляет собой специально огороженное место для отходов. Свалка должна располагаться </a:t>
            </a:r>
            <a:br>
              <a:rPr lang="ru-RU" sz="2400" b="1" dirty="0">
                <a:solidFill>
                  <a:schemeClr val="tx1"/>
                </a:solidFill>
                <a:latin typeface="Comic Sans MS" pitchFamily="66" charset="0"/>
              </a:rPr>
            </a:br>
            <a:r>
              <a:rPr lang="ru-RU" sz="2400" b="1" dirty="0">
                <a:solidFill>
                  <a:schemeClr val="tx1"/>
                </a:solidFill>
                <a:latin typeface="Comic Sans MS" pitchFamily="66" charset="0"/>
              </a:rPr>
              <a:t>на значительном расстоянии от городов и посёлков, в таком месте, чтобы ветер не приносил к жилью человека неприятный запах. </a:t>
            </a:r>
          </a:p>
        </p:txBody>
      </p:sp>
      <p:pic>
        <p:nvPicPr>
          <p:cNvPr id="2" name="Picture 4" descr="http://img0.liveinternet.ru/images/attach/c/11/115/600/115600048_1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6221751" y="2349673"/>
            <a:ext cx="5709121" cy="4483989"/>
          </a:xfrm>
          <a:prstGeom prst="rect">
            <a:avLst/>
          </a:prstGeom>
          <a:noFill/>
          <a:extLst>
            <a:ext uri="{909E8E84-426E-40DD-AFC4-6F175D3DCCD1}">
              <a14:hiddenFill xmlns:a14="http://schemas.microsoft.com/office/drawing/2010/main">
                <a:solidFill>
                  <a:srgbClr val="FFFFFF"/>
                </a:solidFill>
              </a14:hiddenFill>
            </a:ext>
          </a:extLst>
        </p:spPr>
      </p:pic>
      <p:sp>
        <p:nvSpPr>
          <p:cNvPr id="8" name="Стрелка вправо 7">
            <a:hlinkClick r:id="" action="ppaction://hlinkshowjump?jump=nextslide"/>
          </p:cNvPr>
          <p:cNvSpPr/>
          <p:nvPr/>
        </p:nvSpPr>
        <p:spPr>
          <a:xfrm>
            <a:off x="11063758" y="265870"/>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46861869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нутый угол 2"/>
          <p:cNvSpPr/>
          <p:nvPr/>
        </p:nvSpPr>
        <p:spPr>
          <a:xfrm>
            <a:off x="406575" y="538619"/>
            <a:ext cx="5976664" cy="5843503"/>
          </a:xfrm>
          <a:prstGeom prst="foldedCorner">
            <a:avLst/>
          </a:prstGeom>
          <a:solidFill>
            <a:schemeClr val="bg1"/>
          </a:solidFill>
          <a:ln>
            <a:solidFill>
              <a:schemeClr val="tx1"/>
            </a:solidFill>
          </a:ln>
          <a:effectLst>
            <a:glow rad="139700">
              <a:schemeClr val="tx1">
                <a:lumMod val="75000"/>
                <a:lumOff val="2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latin typeface="Comic Sans MS" pitchFamily="66" charset="0"/>
              </a:rPr>
              <a:t>Также это </a:t>
            </a:r>
            <a:r>
              <a:rPr lang="ru-RU" sz="2400" b="1" dirty="0">
                <a:solidFill>
                  <a:schemeClr val="tx1"/>
                </a:solidFill>
                <a:latin typeface="Comic Sans MS" pitchFamily="66" charset="0"/>
              </a:rPr>
              <a:t>место не должно располагаться вблизи водоёмов и заповедников. Площадь такой свалки должна быть достаточной для размещения мусора в течение длительного времени. </a:t>
            </a:r>
            <a:br>
              <a:rPr lang="ru-RU" sz="2400" b="1" dirty="0">
                <a:solidFill>
                  <a:schemeClr val="tx1"/>
                </a:solidFill>
                <a:latin typeface="Comic Sans MS" pitchFamily="66" charset="0"/>
              </a:rPr>
            </a:br>
            <a:r>
              <a:rPr lang="ru-RU" sz="2400" b="1" dirty="0">
                <a:solidFill>
                  <a:schemeClr val="tx1"/>
                </a:solidFill>
                <a:latin typeface="Comic Sans MS" pitchFamily="66" charset="0"/>
              </a:rPr>
              <a:t>Свалку обносят ограждением и прокладывают </a:t>
            </a:r>
            <a:br>
              <a:rPr lang="ru-RU" sz="2400" b="1" dirty="0">
                <a:solidFill>
                  <a:schemeClr val="tx1"/>
                </a:solidFill>
                <a:latin typeface="Comic Sans MS" pitchFamily="66" charset="0"/>
              </a:rPr>
            </a:br>
            <a:r>
              <a:rPr lang="ru-RU" sz="2400" b="1" dirty="0">
                <a:solidFill>
                  <a:schemeClr val="tx1"/>
                </a:solidFill>
                <a:latin typeface="Comic Sans MS" pitchFamily="66" charset="0"/>
              </a:rPr>
              <a:t>к ней дорогу.</a:t>
            </a:r>
            <a:br>
              <a:rPr lang="ru-RU" sz="2400" b="1" dirty="0">
                <a:solidFill>
                  <a:schemeClr val="tx1"/>
                </a:solidFill>
                <a:latin typeface="Comic Sans MS" pitchFamily="66" charset="0"/>
              </a:rPr>
            </a:br>
            <a:endParaRPr lang="ru-RU" sz="2400" b="1" dirty="0">
              <a:solidFill>
                <a:schemeClr val="tx1"/>
              </a:solidFill>
              <a:latin typeface="Comic Sans MS" pitchFamily="66" charset="0"/>
            </a:endParaRPr>
          </a:p>
        </p:txBody>
      </p:sp>
      <p:pic>
        <p:nvPicPr>
          <p:cNvPr id="2" name="Picture 4" descr="http://img0.liveinternet.ru/images/attach/c/11/115/600/115600048_1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6221751" y="2349673"/>
            <a:ext cx="5709121" cy="4483989"/>
          </a:xfrm>
          <a:prstGeom prst="rect">
            <a:avLst/>
          </a:prstGeom>
          <a:noFill/>
          <a:extLst>
            <a:ext uri="{909E8E84-426E-40DD-AFC4-6F175D3DCCD1}">
              <a14:hiddenFill xmlns:a14="http://schemas.microsoft.com/office/drawing/2010/main">
                <a:solidFill>
                  <a:srgbClr val="FFFFFF"/>
                </a:solidFill>
              </a14:hiddenFill>
            </a:ext>
          </a:extLst>
        </p:spPr>
      </p:pic>
      <p:sp>
        <p:nvSpPr>
          <p:cNvPr id="8" name="Стрелка вправо 7">
            <a:hlinkClick r:id="" action="ppaction://hlinkshowjump?jump=nextslide"/>
          </p:cNvPr>
          <p:cNvSpPr/>
          <p:nvPr/>
        </p:nvSpPr>
        <p:spPr>
          <a:xfrm>
            <a:off x="11063758" y="265870"/>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13925185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право 1">
            <a:hlinkClick r:id="" action="ppaction://hlinkshowjump?jump=nextslide"/>
          </p:cNvPr>
          <p:cNvSpPr/>
          <p:nvPr/>
        </p:nvSpPr>
        <p:spPr>
          <a:xfrm>
            <a:off x="11070598" y="189434"/>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10"/>
          <p:cNvGrpSpPr/>
          <p:nvPr/>
        </p:nvGrpSpPr>
        <p:grpSpPr>
          <a:xfrm>
            <a:off x="550590" y="261443"/>
            <a:ext cx="9793087" cy="3524909"/>
            <a:chOff x="2338947" y="760894"/>
            <a:chExt cx="6256589" cy="3957301"/>
          </a:xfrm>
        </p:grpSpPr>
        <p:sp>
          <p:nvSpPr>
            <p:cNvPr id="9" name="Выноска-облако 8"/>
            <p:cNvSpPr/>
            <p:nvPr/>
          </p:nvSpPr>
          <p:spPr>
            <a:xfrm>
              <a:off x="2338947" y="760894"/>
              <a:ext cx="6256589" cy="3957301"/>
            </a:xfrm>
            <a:prstGeom prst="cloudCallout">
              <a:avLst>
                <a:gd name="adj1" fmla="val 44281"/>
                <a:gd name="adj2" fmla="val 70047"/>
              </a:avLst>
            </a:prstGeom>
            <a:solidFill>
              <a:schemeClr val="bg1"/>
            </a:solidFill>
            <a:ln>
              <a:solidFill>
                <a:schemeClr val="tx1"/>
              </a:solidFill>
            </a:ln>
            <a:effectLst>
              <a:glow rad="139700">
                <a:schemeClr val="tx1">
                  <a:lumMod val="65000"/>
                  <a:lumOff val="35000"/>
                  <a:alpha val="40000"/>
                </a:schemeClr>
              </a:glo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p>
          </p:txBody>
        </p:sp>
        <p:sp>
          <p:nvSpPr>
            <p:cNvPr id="10" name="TextBox 9"/>
            <p:cNvSpPr txBox="1"/>
            <p:nvPr/>
          </p:nvSpPr>
          <p:spPr>
            <a:xfrm>
              <a:off x="2798990" y="1228333"/>
              <a:ext cx="5474516" cy="3006118"/>
            </a:xfrm>
            <a:prstGeom prst="rect">
              <a:avLst/>
            </a:prstGeom>
            <a:noFill/>
          </p:spPr>
          <p:txBody>
            <a:bodyPr wrap="square" rtlCol="0">
              <a:spAutoFit/>
            </a:bodyPr>
            <a:lstStyle/>
            <a:p>
              <a:pPr algn="ctr"/>
              <a:r>
                <a:rPr lang="ru-RU" sz="2800" b="1" dirty="0">
                  <a:latin typeface="Comic Sans MS" pitchFamily="66" charset="0"/>
                </a:rPr>
                <a:t>Во многих странах жители, прежде чем выбросить мусор, сортируют его — мусор из разного материала собирают в разные контейнеры. Это облегчает его переработку на заводе. Так начали делать и у нас в стране в некоторых </a:t>
              </a:r>
              <a:r>
                <a:rPr lang="ru-RU" sz="2800" b="1" dirty="0" smtClean="0">
                  <a:latin typeface="Comic Sans MS" pitchFamily="66" charset="0"/>
                </a:rPr>
                <a:t>городах.</a:t>
              </a:r>
              <a:endParaRPr lang="ru-RU" sz="2800" b="1" dirty="0">
                <a:latin typeface="Comic Sans MS" pitchFamily="66" charset="0"/>
              </a:endParaRPr>
            </a:p>
          </p:txBody>
        </p:sp>
      </p:grpSp>
      <p:pic>
        <p:nvPicPr>
          <p:cNvPr id="12" name="Picture 2" descr="C:\Users\Наталья\Desktop\муравей и черепаха\черепаха.png"/>
          <p:cNvPicPr>
            <a:picLocks noChangeAspect="1" noChangeArrowheads="1"/>
          </p:cNvPicPr>
          <p:nvPr/>
        </p:nvPicPr>
        <p:blipFill>
          <a:blip r:embed="rId2" cstate="email"/>
          <a:srcRect/>
          <a:stretch>
            <a:fillRect/>
          </a:stretch>
        </p:blipFill>
        <p:spPr bwMode="auto">
          <a:xfrm rot="441831">
            <a:off x="9691015" y="3389613"/>
            <a:ext cx="2465931" cy="3325660"/>
          </a:xfrm>
          <a:prstGeom prst="rect">
            <a:avLst/>
          </a:prstGeom>
          <a:noFill/>
          <a:ln>
            <a:noFill/>
          </a:ln>
        </p:spPr>
      </p:pic>
      <p:pic>
        <p:nvPicPr>
          <p:cNvPr id="7" name="Picture 3" descr="C:\Users\Наталья\Desktop\муравей и черепаха\муравей.png"/>
          <p:cNvPicPr>
            <a:picLocks noChangeAspect="1" noChangeArrowheads="1"/>
          </p:cNvPicPr>
          <p:nvPr/>
        </p:nvPicPr>
        <p:blipFill>
          <a:blip r:embed="rId3" cstate="email"/>
          <a:srcRect/>
          <a:stretch>
            <a:fillRect/>
          </a:stretch>
        </p:blipFill>
        <p:spPr bwMode="auto">
          <a:xfrm>
            <a:off x="-241498" y="3861842"/>
            <a:ext cx="2134766" cy="2841700"/>
          </a:xfrm>
          <a:prstGeom prst="rect">
            <a:avLst/>
          </a:prstGeom>
          <a:noFill/>
          <a:ln>
            <a:noFill/>
          </a:ln>
        </p:spPr>
      </p:pic>
      <p:sp>
        <p:nvSpPr>
          <p:cNvPr id="3" name="AutoShape 4" descr="https://d50m6q67g4bn3.cloudfront.net/teams_avatars/8e6a1ee1-69dc-4cb7-8323-43f124f6eb28_1462107856838"/>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6" name="Picture 2" descr="https://opennov.ru/files/news/507edfd309153abc.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278782" y="3713069"/>
            <a:ext cx="5815931" cy="29499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47767"/>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право 1">
            <a:hlinkClick r:id="" action="ppaction://hlinkshowjump?jump=nextslide"/>
          </p:cNvPr>
          <p:cNvSpPr/>
          <p:nvPr/>
        </p:nvSpPr>
        <p:spPr>
          <a:xfrm>
            <a:off x="11070598" y="189434"/>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10"/>
          <p:cNvGrpSpPr/>
          <p:nvPr/>
        </p:nvGrpSpPr>
        <p:grpSpPr>
          <a:xfrm>
            <a:off x="550590" y="261443"/>
            <a:ext cx="9793087" cy="1512167"/>
            <a:chOff x="2338947" y="760894"/>
            <a:chExt cx="6256589" cy="1697661"/>
          </a:xfrm>
        </p:grpSpPr>
        <p:sp>
          <p:nvSpPr>
            <p:cNvPr id="9" name="Выноска-облако 8"/>
            <p:cNvSpPr/>
            <p:nvPr/>
          </p:nvSpPr>
          <p:spPr>
            <a:xfrm>
              <a:off x="2338947" y="760894"/>
              <a:ext cx="6256589" cy="1697661"/>
            </a:xfrm>
            <a:prstGeom prst="cloudCallout">
              <a:avLst>
                <a:gd name="adj1" fmla="val 44281"/>
                <a:gd name="adj2" fmla="val 70047"/>
              </a:avLst>
            </a:prstGeom>
            <a:solidFill>
              <a:schemeClr val="bg1"/>
            </a:solidFill>
            <a:ln>
              <a:solidFill>
                <a:schemeClr val="tx1"/>
              </a:solidFill>
            </a:ln>
            <a:effectLst>
              <a:glow rad="139700">
                <a:schemeClr val="tx1">
                  <a:lumMod val="65000"/>
                  <a:lumOff val="35000"/>
                  <a:alpha val="40000"/>
                </a:schemeClr>
              </a:glo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p>
          </p:txBody>
        </p:sp>
        <p:sp>
          <p:nvSpPr>
            <p:cNvPr id="10" name="TextBox 9"/>
            <p:cNvSpPr txBox="1"/>
            <p:nvPr/>
          </p:nvSpPr>
          <p:spPr>
            <a:xfrm>
              <a:off x="2798990" y="841734"/>
              <a:ext cx="5474516" cy="1071145"/>
            </a:xfrm>
            <a:prstGeom prst="rect">
              <a:avLst/>
            </a:prstGeom>
            <a:noFill/>
          </p:spPr>
          <p:txBody>
            <a:bodyPr wrap="square" rtlCol="0">
              <a:spAutoFit/>
            </a:bodyPr>
            <a:lstStyle/>
            <a:p>
              <a:pPr algn="ctr"/>
              <a:r>
                <a:rPr lang="ru-RU" sz="2800" b="1" dirty="0">
                  <a:latin typeface="Comic Sans MS" pitchFamily="66" charset="0"/>
                </a:rPr>
                <a:t>Ребята! </a:t>
              </a:r>
              <a:endParaRPr lang="ru-RU" sz="2800" b="1" dirty="0" smtClean="0">
                <a:latin typeface="Comic Sans MS" pitchFamily="66" charset="0"/>
              </a:endParaRPr>
            </a:p>
            <a:p>
              <a:pPr algn="ctr"/>
              <a:r>
                <a:rPr lang="ru-RU" sz="2800" b="1" dirty="0" smtClean="0">
                  <a:latin typeface="Comic Sans MS" pitchFamily="66" charset="0"/>
                </a:rPr>
                <a:t>Давайте </a:t>
              </a:r>
              <a:r>
                <a:rPr lang="ru-RU" sz="2800" b="1" dirty="0">
                  <a:latin typeface="Comic Sans MS" pitchFamily="66" charset="0"/>
                </a:rPr>
                <a:t>и мы поучимся сортировать мусор.</a:t>
              </a:r>
            </a:p>
          </p:txBody>
        </p:sp>
      </p:grpSp>
      <p:pic>
        <p:nvPicPr>
          <p:cNvPr id="12" name="Picture 2" descr="C:\Users\Наталья\Desktop\муравей и черепаха\черепаха.png"/>
          <p:cNvPicPr>
            <a:picLocks noChangeAspect="1" noChangeArrowheads="1"/>
          </p:cNvPicPr>
          <p:nvPr/>
        </p:nvPicPr>
        <p:blipFill>
          <a:blip r:embed="rId2" cstate="email"/>
          <a:srcRect/>
          <a:stretch>
            <a:fillRect/>
          </a:stretch>
        </p:blipFill>
        <p:spPr bwMode="auto">
          <a:xfrm rot="441831">
            <a:off x="9691015" y="3389613"/>
            <a:ext cx="2465931" cy="3325660"/>
          </a:xfrm>
          <a:prstGeom prst="rect">
            <a:avLst/>
          </a:prstGeom>
          <a:noFill/>
          <a:ln>
            <a:noFill/>
          </a:ln>
        </p:spPr>
      </p:pic>
      <p:pic>
        <p:nvPicPr>
          <p:cNvPr id="7" name="Picture 3" descr="C:\Users\Наталья\Desktop\муравей и черепаха\муравей.png"/>
          <p:cNvPicPr>
            <a:picLocks noChangeAspect="1" noChangeArrowheads="1"/>
          </p:cNvPicPr>
          <p:nvPr/>
        </p:nvPicPr>
        <p:blipFill>
          <a:blip r:embed="rId3" cstate="email"/>
          <a:srcRect/>
          <a:stretch>
            <a:fillRect/>
          </a:stretch>
        </p:blipFill>
        <p:spPr bwMode="auto">
          <a:xfrm>
            <a:off x="-241498" y="3861842"/>
            <a:ext cx="2134766" cy="2841700"/>
          </a:xfrm>
          <a:prstGeom prst="rect">
            <a:avLst/>
          </a:prstGeom>
          <a:noFill/>
          <a:ln>
            <a:noFill/>
          </a:ln>
        </p:spPr>
      </p:pic>
      <p:sp>
        <p:nvSpPr>
          <p:cNvPr id="3" name="AutoShape 4" descr="https://d50m6q67g4bn3.cloudfront.net/teams_avatars/8e6a1ee1-69dc-4cb7-8323-43f124f6eb28_1462107856838"/>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grpSp>
        <p:nvGrpSpPr>
          <p:cNvPr id="8" name="Группа 7"/>
          <p:cNvGrpSpPr/>
          <p:nvPr/>
        </p:nvGrpSpPr>
        <p:grpSpPr>
          <a:xfrm>
            <a:off x="3186008" y="1989634"/>
            <a:ext cx="2838505" cy="1999593"/>
            <a:chOff x="3186008" y="1989634"/>
            <a:chExt cx="2838505" cy="1999593"/>
          </a:xfrm>
        </p:grpSpPr>
        <p:pic>
          <p:nvPicPr>
            <p:cNvPr id="1042" name="Picture 18" descr="http://www.pd4pic.com/images/container-recycle-recycling-box-plastic-green.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3186008" y="1989634"/>
              <a:ext cx="2838505" cy="199959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862958" y="2996226"/>
              <a:ext cx="1608133" cy="523220"/>
            </a:xfrm>
            <a:prstGeom prst="rect">
              <a:avLst/>
            </a:prstGeom>
            <a:noFill/>
          </p:spPr>
          <p:txBody>
            <a:bodyPr wrap="none" rtlCol="0">
              <a:spAutoFit/>
            </a:bodyPr>
            <a:lstStyle/>
            <a:p>
              <a:r>
                <a:rPr lang="ru-RU" sz="2800" b="1" dirty="0" smtClean="0">
                  <a:latin typeface="Comic Sans MS" pitchFamily="66" charset="0"/>
                </a:rPr>
                <a:t>пластик</a:t>
              </a:r>
              <a:endParaRPr lang="ru-RU" sz="2800" b="1" dirty="0">
                <a:latin typeface="Comic Sans MS" pitchFamily="66" charset="0"/>
              </a:endParaRPr>
            </a:p>
          </p:txBody>
        </p:sp>
      </p:grpSp>
      <p:pic>
        <p:nvPicPr>
          <p:cNvPr id="1030" name="Picture 6" descr="https://image-gr.s3.envato.com/files/127858564/Food%20Bottles%20Cans%20Paper%20Trash%20Recycle%20PackP.jpg"/>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33927" t="40607" r="20342" b="41319"/>
          <a:stretch/>
        </p:blipFill>
        <p:spPr bwMode="auto">
          <a:xfrm>
            <a:off x="3541394" y="4307704"/>
            <a:ext cx="2251260" cy="112503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Группа 5"/>
          <p:cNvGrpSpPr/>
          <p:nvPr/>
        </p:nvGrpSpPr>
        <p:grpSpPr>
          <a:xfrm>
            <a:off x="215899" y="2003225"/>
            <a:ext cx="2917475" cy="1986002"/>
            <a:chOff x="215899" y="2003225"/>
            <a:chExt cx="2917475" cy="1986002"/>
          </a:xfrm>
        </p:grpSpPr>
        <p:pic>
          <p:nvPicPr>
            <p:cNvPr id="1038" name="Picture 14" descr="http://www.pd4pic.com/images/container-recycle-recycling-box-plastic-green.pn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215899" y="2003225"/>
              <a:ext cx="2917475" cy="1986002"/>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982638" y="2955090"/>
              <a:ext cx="1359668" cy="523220"/>
            </a:xfrm>
            <a:prstGeom prst="rect">
              <a:avLst/>
            </a:prstGeom>
            <a:noFill/>
          </p:spPr>
          <p:txBody>
            <a:bodyPr wrap="none" rtlCol="0">
              <a:spAutoFit/>
            </a:bodyPr>
            <a:lstStyle/>
            <a:p>
              <a:r>
                <a:rPr lang="ru-RU" sz="2800" b="1" dirty="0" smtClean="0">
                  <a:latin typeface="Comic Sans MS" pitchFamily="66" charset="0"/>
                </a:rPr>
                <a:t>стекло</a:t>
              </a:r>
              <a:endParaRPr lang="ru-RU" sz="2800" b="1" dirty="0">
                <a:latin typeface="Comic Sans MS" pitchFamily="66" charset="0"/>
              </a:endParaRPr>
            </a:p>
          </p:txBody>
        </p:sp>
      </p:grpSp>
      <p:grpSp>
        <p:nvGrpSpPr>
          <p:cNvPr id="13" name="Группа 12"/>
          <p:cNvGrpSpPr/>
          <p:nvPr/>
        </p:nvGrpSpPr>
        <p:grpSpPr>
          <a:xfrm>
            <a:off x="6052562" y="1989634"/>
            <a:ext cx="2809034" cy="1957796"/>
            <a:chOff x="6052562" y="1989634"/>
            <a:chExt cx="2809034" cy="1957796"/>
          </a:xfrm>
        </p:grpSpPr>
        <p:pic>
          <p:nvPicPr>
            <p:cNvPr id="20" name="Picture 16" descr="http://www.pd4pic.com/images/container-recycle-recycling-box-plastic-green.pn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6052562" y="1989634"/>
              <a:ext cx="2809034" cy="1957796"/>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6627364" y="2781722"/>
              <a:ext cx="1952779" cy="954107"/>
            </a:xfrm>
            <a:prstGeom prst="rect">
              <a:avLst/>
            </a:prstGeom>
            <a:noFill/>
          </p:spPr>
          <p:txBody>
            <a:bodyPr wrap="none" rtlCol="0">
              <a:spAutoFit/>
            </a:bodyPr>
            <a:lstStyle/>
            <a:p>
              <a:pPr algn="ctr"/>
              <a:r>
                <a:rPr lang="ru-RU" sz="2800" b="1" dirty="0" smtClean="0">
                  <a:latin typeface="Comic Sans MS" pitchFamily="66" charset="0"/>
                </a:rPr>
                <a:t>пищевые </a:t>
              </a:r>
            </a:p>
            <a:p>
              <a:pPr algn="ctr"/>
              <a:r>
                <a:rPr lang="ru-RU" sz="2800" b="1" dirty="0" smtClean="0">
                  <a:latin typeface="Comic Sans MS" pitchFamily="66" charset="0"/>
                </a:rPr>
                <a:t>отходы</a:t>
              </a:r>
              <a:endParaRPr lang="ru-RU" sz="2800" b="1" dirty="0">
                <a:latin typeface="Comic Sans MS" pitchFamily="66" charset="0"/>
              </a:endParaRPr>
            </a:p>
          </p:txBody>
        </p:sp>
      </p:grpSp>
      <p:grpSp>
        <p:nvGrpSpPr>
          <p:cNvPr id="14" name="Группа 13"/>
          <p:cNvGrpSpPr/>
          <p:nvPr/>
        </p:nvGrpSpPr>
        <p:grpSpPr>
          <a:xfrm>
            <a:off x="8874031" y="1880968"/>
            <a:ext cx="2842146" cy="1980874"/>
            <a:chOff x="8874031" y="1880968"/>
            <a:chExt cx="2842146" cy="1980874"/>
          </a:xfrm>
        </p:grpSpPr>
        <p:pic>
          <p:nvPicPr>
            <p:cNvPr id="1040" name="Picture 16" descr="http://www.pd4pic.com/images/container-recycle-recycling-box-plastic-green.png"/>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8874031" y="1880968"/>
              <a:ext cx="2842146" cy="1980874"/>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9695606" y="2908763"/>
              <a:ext cx="1402948" cy="523220"/>
            </a:xfrm>
            <a:prstGeom prst="rect">
              <a:avLst/>
            </a:prstGeom>
            <a:noFill/>
          </p:spPr>
          <p:txBody>
            <a:bodyPr wrap="none" rtlCol="0">
              <a:spAutoFit/>
            </a:bodyPr>
            <a:lstStyle/>
            <a:p>
              <a:r>
                <a:rPr lang="ru-RU" sz="2800" b="1" dirty="0" smtClean="0">
                  <a:latin typeface="Comic Sans MS" pitchFamily="66" charset="0"/>
                </a:rPr>
                <a:t>бумага</a:t>
              </a:r>
              <a:endParaRPr lang="ru-RU" sz="2800" b="1" dirty="0">
                <a:latin typeface="Comic Sans MS" pitchFamily="66" charset="0"/>
              </a:endParaRPr>
            </a:p>
          </p:txBody>
        </p:sp>
      </p:grpSp>
      <p:pic>
        <p:nvPicPr>
          <p:cNvPr id="15" name="Picture 2" descr="https://image-gr.s3.envato.com/files/127858564/Food%20Bottles%20Cans%20Paper%20Trash%20Recycle%20PackP.jpg"/>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31696" b="80632"/>
          <a:stretch/>
        </p:blipFill>
        <p:spPr bwMode="auto">
          <a:xfrm>
            <a:off x="1594309" y="5639861"/>
            <a:ext cx="2448272" cy="87777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image-gr.s3.envato.com/files/127858564/Food%20Bottles%20Cans%20Paper%20Trash%20Recycle%20PackP.jpg"/>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32717" t="79300" r="30833"/>
          <a:stretch/>
        </p:blipFill>
        <p:spPr bwMode="auto">
          <a:xfrm>
            <a:off x="7122997" y="4134796"/>
            <a:ext cx="2048368" cy="12979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image-gr.s3.envato.com/files/127858564/Food%20Bottles%20Cans%20Paper%20Trash%20Recycle%20PackP.jpg"/>
          <p:cNvPicPr>
            <a:picLocks noChangeAspect="1" noChangeArrowheads="1"/>
          </p:cNvPicPr>
          <p:nvPr/>
        </p:nvPicPr>
        <p:blipFill rotWithShape="1">
          <a:blip r:embed="rId5">
            <a:clrChange>
              <a:clrFrom>
                <a:srgbClr val="F7F7F7"/>
              </a:clrFrom>
              <a:clrTo>
                <a:srgbClr val="F7F7F7">
                  <a:alpha val="0"/>
                </a:srgbClr>
              </a:clrTo>
            </a:clrChange>
            <a:extLst>
              <a:ext uri="{28A0092B-C50C-407E-A947-70E740481C1C}">
                <a14:useLocalDpi xmlns:a14="http://schemas.microsoft.com/office/drawing/2010/main" val="0"/>
              </a:ext>
            </a:extLst>
          </a:blip>
          <a:srcRect l="32887" t="19919" b="60162"/>
          <a:stretch/>
        </p:blipFill>
        <p:spPr bwMode="auto">
          <a:xfrm>
            <a:off x="5780193" y="5529799"/>
            <a:ext cx="2681756" cy="1097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2931414"/>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030"/>
                    </p:tgtEl>
                  </p:cond>
                </p:stCondLst>
                <p:endSync evt="end" delay="0">
                  <p:rtn val="all"/>
                </p:endSync>
                <p:childTnLst>
                  <p:par>
                    <p:cTn id="9" fill="hold">
                      <p:stCondLst>
                        <p:cond delay="0"/>
                      </p:stCondLst>
                      <p:childTnLst>
                        <p:par>
                          <p:cTn id="10" fill="hold">
                            <p:stCondLst>
                              <p:cond delay="0"/>
                            </p:stCondLst>
                            <p:childTnLst>
                              <p:par>
                                <p:cTn id="11" presetID="0" presetClass="path" presetSubtype="0" accel="50000" decel="50000" fill="hold" nodeType="clickEffect">
                                  <p:stCondLst>
                                    <p:cond delay="0"/>
                                  </p:stCondLst>
                                  <p:childTnLst>
                                    <p:animMotion origin="layout" path="M 0.01667 -0.0632 C 0.01628 -0.07639 0.01628 -0.08959 0.01576 -0.10139 C 0.01537 -0.11459 0.01498 -0.12593 0.01459 -0.1382 C 0.01433 -0.15672 0.01367 -0.17362 0.01302 -0.19144 C 0.01276 -0.20163 0.01263 -0.21389 0.01211 -0.22269 C 0.01185 -0.23264 0.01211 -0.24329 0.01146 -0.25232 C 0.0112 -0.26644 0.01146 -0.26112 0.01094 -0.26899 C 0.01081 -0.27732 0.01068 -0.28403 0.01029 -0.29167 C 0.01016 -0.29607 0.00964 -0.30417 0.00964 -0.30371 C 0.00925 -0.31551 0.0099 -0.29838 0.00886 -0.3169 C 0.00847 -0.32408 0.00821 -0.33125 0.00768 -0.3382 C 0.00755 -0.34352 0.00755 -0.34723 0.00716 -0.35209 C 0.0069 -0.35857 0.00664 -0.37038 0.00612 -0.37454 C 0.00586 -0.37663 0.00417 -0.38334 0.00365 -0.3845 C 0.00091 -0.38334 0.00039 -0.38866 -0.00104 -0.37454 " pathEditMode="relative" rAng="0" ptsTypes="ffffffffffffffA">
                                      <p:cBhvr>
                                        <p:cTn id="12" dur="2000" fill="hold"/>
                                        <p:tgtEl>
                                          <p:spTgt spid="1030"/>
                                        </p:tgtEl>
                                        <p:attrNameLst>
                                          <p:attrName>ppt_x</p:attrName>
                                          <p:attrName>ppt_y</p:attrName>
                                        </p:attrNameLst>
                                      </p:cBhvr>
                                      <p:rCtr x="-885" y="-16273"/>
                                    </p:animMotion>
                                  </p:childTnLst>
                                </p:cTn>
                              </p:par>
                            </p:childTnLst>
                          </p:cTn>
                        </p:par>
                      </p:childTnLst>
                    </p:cTn>
                  </p:par>
                </p:childTnLst>
              </p:cTn>
              <p:nextCondLst>
                <p:cond evt="onClick" delay="0">
                  <p:tgtEl>
                    <p:spTgt spid="1030"/>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0" presetClass="path" presetSubtype="0" accel="50000" decel="50000" fill="hold" nodeType="clickEffect">
                                  <p:stCondLst>
                                    <p:cond delay="0"/>
                                  </p:stCondLst>
                                  <p:childTnLst>
                                    <p:animMotion origin="layout" path="M 2.08333E-7 -2.59259E-6 C 0.00221 -0.03657 0.00951 -0.06828 0.01914 -0.09699 C 0.02305 -0.10879 0.02031 -0.11319 0.02669 -0.11805 C 0.03125 -0.1294 0.02826 -0.12222 0.03685 -0.13611 C 0.0401 -0.14074 0.04427 -0.1419 0.04701 -0.14815 C 0.05052 -0.15625 0.05404 -0.15972 0.05859 -0.16319 C 0.06029 -0.16643 0.06185 -0.16967 0.06367 -0.17222 C 0.06484 -0.17384 0.06628 -0.17361 0.06758 -0.17523 C 0.06979 -0.1787 0.07148 -0.18379 0.07383 -0.1875 C 0.08138 -0.2 0.09193 -0.21365 0.10078 -0.2206 C 0.10977 -0.23727 0.11875 -0.25046 0.12891 -0.26273 C 0.13437 -0.26944 0.13932 -0.27916 0.14544 -0.28403 C 0.15781 -0.30602 0.15234 -0.29583 0.16211 -0.31412 C 0.16849 -0.32662 0.17318 -0.3243 0.17865 -0.33495 C 0.18503 -0.34815 0.19219 -0.36528 0.20039 -0.37129 C 0.20742 -0.38796 0.21628 -0.39305 0.22461 -0.40463 C 0.23346 -0.4169 0.23477 -0.4206 0.24388 -0.42546 C 0.25143 -0.43495 0.25703 -0.44653 0.26536 -0.45254 C 0.26667 -0.45486 0.26784 -0.45717 0.26927 -0.45903 C 0.27044 -0.46041 0.27187 -0.46018 0.27318 -0.4618 C 0.27422 -0.46319 0.27474 -0.4662 0.27565 -0.46782 C 0.28112 -0.47662 0.28685 -0.48379 0.29232 -0.49213 C 0.29674 -0.49907 0.30104 -0.51203 0.30638 -0.51597 C 0.32044 -0.52731 0.29922 -0.50926 0.31406 -0.52523 C 0.31888 -0.53032 0.32461 -0.53148 0.32943 -0.53727 C 0.34062 -0.55069 0.35937 -0.56389 0.37148 -0.56759 C 0.38698 -0.56412 0.38555 -0.57523 0.38555 -0.55555 " pathEditMode="relative" rAng="0" ptsTypes="ffffffffffffffffffffffffffA">
                                      <p:cBhvr>
                                        <p:cTn id="17" dur="2000" fill="hold"/>
                                        <p:tgtEl>
                                          <p:spTgt spid="15"/>
                                        </p:tgtEl>
                                        <p:attrNameLst>
                                          <p:attrName>ppt_x</p:attrName>
                                          <p:attrName>ppt_y</p:attrName>
                                        </p:attrNameLst>
                                      </p:cBhvr>
                                      <p:rCtr x="19349" y="-28773"/>
                                    </p:animMotion>
                                  </p:childTnLst>
                                </p:cTn>
                              </p:par>
                            </p:childTnLst>
                          </p:cTn>
                        </p:par>
                      </p:childTnLst>
                    </p:cTn>
                  </p:par>
                </p:childTnLst>
              </p:cTn>
              <p:nextCondLst>
                <p:cond evt="onClick" delay="0">
                  <p:tgtEl>
                    <p:spTgt spid="15"/>
                  </p:tgtEl>
                </p:cond>
              </p:nextCondLst>
            </p:seq>
            <p:seq concurrent="1" nextAc="seek">
              <p:cTn id="18" restart="whenNotActive" fill="hold" evtFilter="cancelBubble" nodeType="interactiveSeq">
                <p:stCondLst>
                  <p:cond evt="onClick" delay="0">
                    <p:tgtEl>
                      <p:spTgt spid="1034"/>
                    </p:tgtEl>
                  </p:cond>
                </p:stCondLst>
                <p:endSync evt="end" delay="0">
                  <p:rtn val="all"/>
                </p:endSync>
                <p:childTnLst>
                  <p:par>
                    <p:cTn id="19" fill="hold">
                      <p:stCondLst>
                        <p:cond delay="0"/>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0.07305 -0.04306 C -0.07383 -0.04329 -0.08242 -0.04607 -0.08412 -0.04792 C -0.08529 -0.04908 -0.08555 -0.05232 -0.08685 -0.05301 C -0.08997 -0.05487 -0.09336 -0.05463 -0.09662 -0.05533 C -0.1013 -0.05788 -0.10573 -0.06135 -0.11055 -0.06274 C -0.11328 -0.06366 -0.11615 -0.06413 -0.11888 -0.06528 C -0.1293 -0.06991 -0.13763 -0.07894 -0.14805 -0.08264 C -0.16315 -0.08797 -0.19675 -0.08727 -0.20221 -0.0875 C -0.20651 -0.09005 -0.21198 -0.09352 -0.21602 -0.09491 C -0.22292 -0.09723 -0.23685 -0.09977 -0.23685 -0.09954 C -0.24766 -0.1095 -0.2612 -0.10811 -0.27305 -0.10973 C -0.28542 -0.11598 -0.29792 -0.11644 -0.31055 -0.11968 C -0.32044 -0.12524 -0.32826 -0.13866 -0.33828 -0.14422 C -0.34284 -0.15 -0.34766 -0.15556 -0.35221 -0.16158 C -0.35755 -0.16875 -0.36185 -0.17732 -0.36745 -0.1838 C -0.37149 -0.19468 -0.378 -0.19862 -0.38268 -0.20857 C -0.39076 -0.22547 -0.39753 -0.24468 -0.40638 -0.26042 C -0.40872 -0.27338 -0.40664 -0.26598 -0.41471 -0.2801 C -0.4194 -0.2882 -0.42031 -0.29584 -0.42578 -0.30232 C -0.42943 -0.31204 -0.43346 -0.31737 -0.43828 -0.32454 C -0.43984 -0.32686 -0.44076 -0.3301 -0.44245 -0.33195 C -0.44596 -0.33588 -0.45 -0.33797 -0.45352 -0.3419 C -0.45925 -0.34862 -0.4638 -0.35556 -0.47018 -0.35903 C -0.47578 -0.36575 -0.48034 -0.36575 -0.48685 -0.36899 C -0.48971 -0.37038 -0.49232 -0.37246 -0.49518 -0.37385 C -0.49701 -0.37477 -0.49896 -0.37547 -0.50078 -0.37639 C -0.52852 -0.37362 -0.52578 -0.38866 -0.52578 -0.35903 " pathEditMode="relative" rAng="0" ptsTypes="ffffffffffffffffffffffffffA">
                                      <p:cBhvr>
                                        <p:cTn id="22" dur="2000" fill="hold"/>
                                        <p:tgtEl>
                                          <p:spTgt spid="1034"/>
                                        </p:tgtEl>
                                        <p:attrNameLst>
                                          <p:attrName>ppt_x</p:attrName>
                                          <p:attrName>ppt_y</p:attrName>
                                        </p:attrNameLst>
                                      </p:cBhvr>
                                      <p:rCtr x="-22773" y="-17292"/>
                                    </p:animMotion>
                                  </p:childTnLst>
                                </p:cTn>
                              </p:par>
                            </p:childTnLst>
                          </p:cTn>
                        </p:par>
                      </p:childTnLst>
                    </p:cTn>
                  </p:par>
                </p:childTnLst>
              </p:cTn>
              <p:nextCondLst>
                <p:cond evt="onClick" delay="0">
                  <p:tgtEl>
                    <p:spTgt spid="1034"/>
                  </p:tgtEl>
                </p:cond>
              </p:nextCondLst>
            </p:seq>
            <p:seq concurrent="1" nextAc="seek">
              <p:cTn id="23" restart="whenNotActive" fill="hold" evtFilter="cancelBubble" nodeType="interactiveSeq">
                <p:stCondLst>
                  <p:cond evt="onClick" delay="0">
                    <p:tgtEl>
                      <p:spTgt spid="1028"/>
                    </p:tgtEl>
                  </p:cond>
                </p:stCondLst>
                <p:endSync evt="end" delay="0">
                  <p:rtn val="all"/>
                </p:endSync>
                <p:childTnLst>
                  <p:par>
                    <p:cTn id="24" fill="hold">
                      <p:stCondLst>
                        <p:cond delay="0"/>
                      </p:stCondLst>
                      <p:childTnLst>
                        <p:par>
                          <p:cTn id="25" fill="hold">
                            <p:stCondLst>
                              <p:cond delay="0"/>
                            </p:stCondLst>
                            <p:childTnLst>
                              <p:par>
                                <p:cTn id="26" presetID="0" presetClass="path" presetSubtype="0" accel="50000" decel="50000" fill="hold" nodeType="clickEffect">
                                  <p:stCondLst>
                                    <p:cond delay="0"/>
                                  </p:stCondLst>
                                  <p:childTnLst>
                                    <p:animMotion origin="layout" path="M -0.00755 -0.08379 C -0.02148 -0.10856 -0.01432 -0.15301 -0.00625 -0.18264 C -0.00468 -0.19861 -0.00312 -0.20231 0.00209 -0.21481 C 0.00469 -0.22847 0.00743 -0.24213 0.01185 -0.25416 C 0.01355 -0.2662 0.01706 -0.27546 0.02019 -0.28634 C 0.02097 -0.28912 0.02513 -0.3074 0.02579 -0.30856 C 0.02683 -0.31041 0.02852 -0.31018 0.02995 -0.31111 C 0.03529 -0.32546 0.02917 -0.31296 0.03959 -0.32083 C 0.04089 -0.32176 0.04128 -0.32477 0.04245 -0.32592 C 0.04441 -0.32778 0.05079 -0.33171 0.05352 -0.33333 C 0.05964 -0.34421 0.06485 -0.35555 0.07162 -0.36528 C 0.07526 -0.37037 0.08269 -0.38009 0.08269 -0.38009 C 0.08685 -0.39143 0.09206 -0.40139 0.09662 -0.41227 C 0.10404 -0.42986 0.11055 -0.45162 0.12292 -0.45926 C 0.13112 -0.48032 0.12032 -0.45578 0.12995 -0.46898 C 0.14441 -0.48865 0.13269 -0.48032 0.14245 -0.48634 C 0.14714 -0.49884 0.15665 -0.50717 0.16329 -0.51597 C 0.17396 -0.53009 0.16394 -0.52315 0.17292 -0.52824 C 0.18034 -0.54143 0.19037 -0.55 0.19792 -0.56296 C 0.20391 -0.57315 0.21472 -0.5875 0.22292 -0.59259 C 0.24336 -0.59166 0.26381 -0.59305 0.28412 -0.59004 C 0.29102 -0.58889 0.2879 -0.56852 0.28685 -0.56528 C 0.28581 -0.56203 0.28125 -0.56041 0.28125 -0.56041 " pathEditMode="relative" ptsTypes="ffffffffffffffffffffffA">
                                      <p:cBhvr>
                                        <p:cTn id="27" dur="2000" fill="hold"/>
                                        <p:tgtEl>
                                          <p:spTgt spid="1028"/>
                                        </p:tgtEl>
                                        <p:attrNameLst>
                                          <p:attrName>ppt_x</p:attrName>
                                          <p:attrName>ppt_y</p:attrName>
                                        </p:attrNameLst>
                                      </p:cBhvr>
                                    </p:animMotion>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childTnLst>
              </p:cTn>
              <p:nextCondLst>
                <p:cond evt="onClick" delay="0">
                  <p:tgtEl>
                    <p:spTgt spid="1028"/>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img0.liveinternet.ru/images/attach/c/11/115/600/115600048_1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5547945" y="1820461"/>
            <a:ext cx="6382928" cy="5013202"/>
          </a:xfrm>
          <a:prstGeom prst="rect">
            <a:avLst/>
          </a:prstGeom>
          <a:noFill/>
          <a:extLst>
            <a:ext uri="{909E8E84-426E-40DD-AFC4-6F175D3DCCD1}">
              <a14:hiddenFill xmlns:a14="http://schemas.microsoft.com/office/drawing/2010/main">
                <a:solidFill>
                  <a:srgbClr val="FFFFFF"/>
                </a:solidFill>
              </a14:hiddenFill>
            </a:ext>
          </a:extLst>
        </p:spPr>
      </p:pic>
      <p:sp>
        <p:nvSpPr>
          <p:cNvPr id="3" name="Загнутый угол 2"/>
          <p:cNvSpPr/>
          <p:nvPr/>
        </p:nvSpPr>
        <p:spPr>
          <a:xfrm>
            <a:off x="795417" y="1104918"/>
            <a:ext cx="4752528" cy="3116964"/>
          </a:xfrm>
          <a:prstGeom prst="foldedCorner">
            <a:avLst/>
          </a:prstGeom>
          <a:solidFill>
            <a:schemeClr val="bg1"/>
          </a:solidFill>
          <a:ln>
            <a:solidFill>
              <a:schemeClr val="tx1"/>
            </a:solidFill>
          </a:ln>
          <a:effectLst>
            <a:glow rad="139700">
              <a:schemeClr val="tx1">
                <a:lumMod val="65000"/>
                <a:lumOff val="3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2">
                  <a:lumMod val="50000"/>
                </a:schemeClr>
              </a:solidFill>
            </a:endParaRPr>
          </a:p>
        </p:txBody>
      </p:sp>
      <p:sp>
        <p:nvSpPr>
          <p:cNvPr id="4" name="TextBox 3"/>
          <p:cNvSpPr txBox="1"/>
          <p:nvPr/>
        </p:nvSpPr>
        <p:spPr>
          <a:xfrm>
            <a:off x="928202" y="1917626"/>
            <a:ext cx="4846198" cy="144655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400" b="1" spc="50" dirty="0" smtClean="0">
                <a:ln w="11430"/>
                <a:solidFill>
                  <a:schemeClr val="tx1">
                    <a:lumMod val="75000"/>
                    <a:lumOff val="25000"/>
                  </a:schemeClr>
                </a:solidFill>
                <a:effectLst>
                  <a:outerShdw blurRad="76200" dist="50800" dir="5400000" algn="tl" rotWithShape="0">
                    <a:srgbClr val="000000">
                      <a:alpha val="65000"/>
                    </a:srgbClr>
                  </a:outerShdw>
                </a:effectLst>
                <a:latin typeface="Comic Sans MS" pitchFamily="66" charset="0"/>
              </a:rPr>
              <a:t>Спасибо, дети, </a:t>
            </a:r>
          </a:p>
          <a:p>
            <a:pPr algn="ctr"/>
            <a:r>
              <a:rPr lang="ru-RU" sz="4400" b="1" spc="50" dirty="0" smtClean="0">
                <a:ln w="11430"/>
                <a:solidFill>
                  <a:schemeClr val="tx1">
                    <a:lumMod val="75000"/>
                    <a:lumOff val="25000"/>
                  </a:schemeClr>
                </a:solidFill>
                <a:effectLst>
                  <a:outerShdw blurRad="76200" dist="50800" dir="5400000" algn="tl" rotWithShape="0">
                    <a:srgbClr val="000000">
                      <a:alpha val="65000"/>
                    </a:srgbClr>
                  </a:outerShdw>
                </a:effectLst>
                <a:latin typeface="Comic Sans MS" pitchFamily="66" charset="0"/>
              </a:rPr>
              <a:t>за урок!</a:t>
            </a:r>
            <a:endParaRPr lang="ru-RU" sz="4400" b="1" spc="50" dirty="0">
              <a:ln w="11430"/>
              <a:solidFill>
                <a:schemeClr val="tx1">
                  <a:lumMod val="75000"/>
                  <a:lumOff val="25000"/>
                </a:schemeClr>
              </a:solidFill>
              <a:effectLst>
                <a:outerShdw blurRad="76200" dist="50800" dir="5400000" algn="tl" rotWithShape="0">
                  <a:srgbClr val="000000">
                    <a:alpha val="65000"/>
                  </a:srgbClr>
                </a:outerShdw>
              </a:effectLst>
              <a:latin typeface="Comic Sans MS" pitchFamily="66" charset="0"/>
            </a:endParaRPr>
          </a:p>
        </p:txBody>
      </p:sp>
      <p:sp>
        <p:nvSpPr>
          <p:cNvPr id="6" name="Умножение 5">
            <a:hlinkClick r:id="" action="ppaction://hlinkshowjump?jump=endshow"/>
          </p:cNvPr>
          <p:cNvSpPr/>
          <p:nvPr/>
        </p:nvSpPr>
        <p:spPr>
          <a:xfrm>
            <a:off x="11279782" y="189434"/>
            <a:ext cx="720080" cy="698370"/>
          </a:xfrm>
          <a:prstGeom prst="mathMultiply">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607333778"/>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право 1">
            <a:hlinkClick r:id="" action="ppaction://hlinkshowjump?jump=nextslide"/>
          </p:cNvPr>
          <p:cNvSpPr/>
          <p:nvPr/>
        </p:nvSpPr>
        <p:spPr>
          <a:xfrm>
            <a:off x="11070598" y="189434"/>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10"/>
          <p:cNvGrpSpPr/>
          <p:nvPr/>
        </p:nvGrpSpPr>
        <p:grpSpPr>
          <a:xfrm>
            <a:off x="931286" y="261443"/>
            <a:ext cx="8496944" cy="2983855"/>
            <a:chOff x="2582165" y="760894"/>
            <a:chExt cx="6013371" cy="5637196"/>
          </a:xfrm>
          <a:effectLst/>
        </p:grpSpPr>
        <p:sp>
          <p:nvSpPr>
            <p:cNvPr id="9" name="Выноска-облако 8"/>
            <p:cNvSpPr/>
            <p:nvPr/>
          </p:nvSpPr>
          <p:spPr>
            <a:xfrm>
              <a:off x="2582165" y="760894"/>
              <a:ext cx="6013371" cy="5637196"/>
            </a:xfrm>
            <a:prstGeom prst="cloudCallout">
              <a:avLst>
                <a:gd name="adj1" fmla="val 42818"/>
                <a:gd name="adj2" fmla="val 56601"/>
              </a:avLst>
            </a:prstGeom>
            <a:solidFill>
              <a:schemeClr val="bg1"/>
            </a:solidFill>
            <a:ln>
              <a:solidFill>
                <a:schemeClr val="tx1"/>
              </a:solidFill>
            </a:ln>
            <a:effectLst>
              <a:glow rad="101600">
                <a:schemeClr val="bg1">
                  <a:lumMod val="50000"/>
                  <a:alpha val="60000"/>
                </a:schemeClr>
              </a:glo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p>
          </p:txBody>
        </p:sp>
        <p:sp>
          <p:nvSpPr>
            <p:cNvPr id="10" name="TextBox 9"/>
            <p:cNvSpPr txBox="1"/>
            <p:nvPr/>
          </p:nvSpPr>
          <p:spPr>
            <a:xfrm>
              <a:off x="2924273" y="1877806"/>
              <a:ext cx="5452802" cy="3430623"/>
            </a:xfrm>
            <a:prstGeom prst="rect">
              <a:avLst/>
            </a:prstGeom>
            <a:noFill/>
          </p:spPr>
          <p:txBody>
            <a:bodyPr wrap="square" rtlCol="0">
              <a:spAutoFit/>
            </a:bodyPr>
            <a:lstStyle/>
            <a:p>
              <a:pPr algn="ctr"/>
              <a:r>
                <a:rPr lang="ru-RU" sz="2800" b="1" dirty="0">
                  <a:latin typeface="Comic Sans MS" pitchFamily="66" charset="0"/>
                </a:rPr>
                <a:t>Какой прекрасный мусор</a:t>
              </a:r>
              <a:r>
                <a:rPr lang="ru-RU" sz="2800" b="1" dirty="0" smtClean="0">
                  <a:latin typeface="Comic Sans MS" pitchFamily="66" charset="0"/>
                </a:rPr>
                <a:t>!</a:t>
              </a:r>
            </a:p>
            <a:p>
              <a:pPr algn="ctr"/>
              <a:r>
                <a:rPr lang="ru-RU" sz="2800" b="1" dirty="0" smtClean="0">
                  <a:latin typeface="Comic Sans MS" pitchFamily="66" charset="0"/>
                </a:rPr>
                <a:t> </a:t>
              </a:r>
              <a:r>
                <a:rPr lang="ru-RU" sz="2800" b="1" dirty="0">
                  <a:latin typeface="Comic Sans MS" pitchFamily="66" charset="0"/>
                </a:rPr>
                <a:t>Лучший подарок для меня! </a:t>
              </a:r>
              <a:endParaRPr lang="ru-RU" sz="2800" b="1" dirty="0" smtClean="0">
                <a:latin typeface="Comic Sans MS" pitchFamily="66" charset="0"/>
              </a:endParaRPr>
            </a:p>
            <a:p>
              <a:pPr algn="ctr"/>
              <a:r>
                <a:rPr lang="ru-RU" sz="2800" b="1" dirty="0" smtClean="0">
                  <a:latin typeface="Comic Sans MS" pitchFamily="66" charset="0"/>
                </a:rPr>
                <a:t>Но</a:t>
              </a:r>
              <a:r>
                <a:rPr lang="ru-RU" sz="2800" b="1" dirty="0">
                  <a:latin typeface="Comic Sans MS" pitchFamily="66" charset="0"/>
                </a:rPr>
                <a:t> я вижу, ребята, у вас для меня много и других подарков. </a:t>
              </a:r>
            </a:p>
          </p:txBody>
        </p:sp>
      </p:grpSp>
      <p:pic>
        <p:nvPicPr>
          <p:cNvPr id="8" name="Picture 2" descr="http://globuss24.ru/web/userfiles/image/doc/hello_html_m7178089c.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11430" y="1865286"/>
            <a:ext cx="3656944" cy="480522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zolushka-spb.ru/resources/images/tbo.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46734" y="3275182"/>
            <a:ext cx="5884000" cy="34323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5019024"/>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98862" y="1286654"/>
            <a:ext cx="6025302" cy="2677656"/>
          </a:xfrm>
          <a:prstGeom prst="rect">
            <a:avLst/>
          </a:prstGeom>
        </p:spPr>
        <p:txBody>
          <a:bodyPr wrap="square">
            <a:spAutoFit/>
          </a:bodyPr>
          <a:lstStyle/>
          <a:p>
            <a:pPr algn="ctr"/>
            <a:r>
              <a:rPr lang="ru-RU" dirty="0" smtClean="0">
                <a:latin typeface="Comic Sans MS" pitchFamily="66" charset="0"/>
                <a:hlinkClick r:id="rId2"/>
              </a:rPr>
              <a:t>Учитель</a:t>
            </a:r>
            <a:r>
              <a:rPr lang="ru-RU" dirty="0" smtClean="0">
                <a:latin typeface="Comic Sans MS" pitchFamily="66" charset="0"/>
              </a:rPr>
              <a:t>  </a:t>
            </a:r>
            <a:r>
              <a:rPr lang="ru-RU" dirty="0" smtClean="0">
                <a:latin typeface="Comic Sans MS" pitchFamily="66" charset="0"/>
                <a:hlinkClick r:id="rId3"/>
              </a:rPr>
              <a:t>дети</a:t>
            </a:r>
            <a:r>
              <a:rPr lang="ru-RU" dirty="0" smtClean="0">
                <a:latin typeface="Comic Sans MS" pitchFamily="66" charset="0"/>
              </a:rPr>
              <a:t>  </a:t>
            </a:r>
            <a:r>
              <a:rPr lang="ru-RU" dirty="0" smtClean="0">
                <a:latin typeface="Comic Sans MS" pitchFamily="66" charset="0"/>
                <a:hlinkClick r:id="rId4"/>
              </a:rPr>
              <a:t>мусор</a:t>
            </a:r>
            <a:r>
              <a:rPr lang="ru-RU" dirty="0" smtClean="0">
                <a:latin typeface="Comic Sans MS" pitchFamily="66" charset="0"/>
              </a:rPr>
              <a:t>  </a:t>
            </a:r>
            <a:r>
              <a:rPr lang="ru-RU" dirty="0" err="1" smtClean="0">
                <a:latin typeface="Comic Sans MS" pitchFamily="66" charset="0"/>
                <a:hlinkClick r:id="rId5"/>
              </a:rPr>
              <a:t>мусор</a:t>
            </a:r>
            <a:r>
              <a:rPr lang="ru-RU" dirty="0" smtClean="0">
                <a:latin typeface="Comic Sans MS" pitchFamily="66" charset="0"/>
              </a:rPr>
              <a:t>  </a:t>
            </a:r>
            <a:r>
              <a:rPr lang="ru-RU" dirty="0" err="1" smtClean="0">
                <a:latin typeface="Comic Sans MS" pitchFamily="66" charset="0"/>
                <a:hlinkClick r:id="rId6"/>
              </a:rPr>
              <a:t>мусор</a:t>
            </a:r>
            <a:r>
              <a:rPr lang="ru-RU" dirty="0" smtClean="0">
                <a:latin typeface="Comic Sans MS" pitchFamily="66" charset="0"/>
              </a:rPr>
              <a:t>  </a:t>
            </a:r>
            <a:r>
              <a:rPr lang="ru-RU" dirty="0" err="1" smtClean="0">
                <a:latin typeface="Comic Sans MS" pitchFamily="66" charset="0"/>
                <a:hlinkClick r:id="rId7"/>
              </a:rPr>
              <a:t>мусор</a:t>
            </a:r>
            <a:r>
              <a:rPr lang="ru-RU" dirty="0" smtClean="0">
                <a:latin typeface="Comic Sans MS" pitchFamily="66" charset="0"/>
              </a:rPr>
              <a:t>  </a:t>
            </a:r>
            <a:r>
              <a:rPr lang="ru-RU" dirty="0" err="1" smtClean="0">
                <a:latin typeface="Comic Sans MS" pitchFamily="66" charset="0"/>
                <a:hlinkClick r:id="rId8"/>
              </a:rPr>
              <a:t>мусор</a:t>
            </a:r>
            <a:r>
              <a:rPr lang="ru-RU" dirty="0" smtClean="0">
                <a:latin typeface="Comic Sans MS" pitchFamily="66" charset="0"/>
              </a:rPr>
              <a:t>  </a:t>
            </a:r>
            <a:r>
              <a:rPr lang="ru-RU" dirty="0" err="1" smtClean="0">
                <a:latin typeface="Comic Sans MS" pitchFamily="66" charset="0"/>
                <a:hlinkClick r:id="rId9"/>
              </a:rPr>
              <a:t>мусор</a:t>
            </a:r>
            <a:r>
              <a:rPr lang="ru-RU" dirty="0" smtClean="0">
                <a:latin typeface="Comic Sans MS" pitchFamily="66" charset="0"/>
              </a:rPr>
              <a:t>  </a:t>
            </a:r>
            <a:r>
              <a:rPr lang="ru-RU" dirty="0" smtClean="0">
                <a:latin typeface="Comic Sans MS" pitchFamily="66" charset="0"/>
                <a:hlinkClick r:id="rId10"/>
              </a:rPr>
              <a:t>1</a:t>
            </a:r>
            <a:r>
              <a:rPr lang="ru-RU" dirty="0" smtClean="0">
                <a:latin typeface="Comic Sans MS" pitchFamily="66" charset="0"/>
              </a:rPr>
              <a:t>  </a:t>
            </a:r>
            <a:r>
              <a:rPr lang="ru-RU" dirty="0" smtClean="0">
                <a:latin typeface="Comic Sans MS" pitchFamily="66" charset="0"/>
                <a:hlinkClick r:id="rId11"/>
              </a:rPr>
              <a:t>2</a:t>
            </a:r>
            <a:r>
              <a:rPr lang="ru-RU" dirty="0" smtClean="0">
                <a:latin typeface="Comic Sans MS" pitchFamily="66" charset="0"/>
              </a:rPr>
              <a:t>  </a:t>
            </a:r>
            <a:r>
              <a:rPr lang="ru-RU" dirty="0" smtClean="0">
                <a:latin typeface="Comic Sans MS" pitchFamily="66" charset="0"/>
                <a:hlinkClick r:id="rId12"/>
              </a:rPr>
              <a:t>3</a:t>
            </a:r>
            <a:r>
              <a:rPr lang="ru-RU" dirty="0" smtClean="0">
                <a:latin typeface="Comic Sans MS" pitchFamily="66" charset="0"/>
              </a:rPr>
              <a:t>  </a:t>
            </a:r>
            <a:r>
              <a:rPr lang="ru-RU" dirty="0" smtClean="0">
                <a:latin typeface="Comic Sans MS" pitchFamily="66" charset="0"/>
                <a:hlinkClick r:id="rId13"/>
              </a:rPr>
              <a:t>знак</a:t>
            </a:r>
            <a:r>
              <a:rPr lang="ru-RU" dirty="0" smtClean="0">
                <a:latin typeface="Comic Sans MS" pitchFamily="66" charset="0"/>
              </a:rPr>
              <a:t>  </a:t>
            </a:r>
            <a:r>
              <a:rPr lang="ru-RU" dirty="0" smtClean="0">
                <a:latin typeface="Comic Sans MS" pitchFamily="66" charset="0"/>
                <a:hlinkClick r:id="rId14"/>
              </a:rPr>
              <a:t>ведро</a:t>
            </a:r>
            <a:r>
              <a:rPr lang="ru-RU" dirty="0" smtClean="0">
                <a:latin typeface="Comic Sans MS" pitchFamily="66" charset="0"/>
              </a:rPr>
              <a:t>  </a:t>
            </a:r>
            <a:r>
              <a:rPr lang="ru-RU" dirty="0" smtClean="0">
                <a:latin typeface="Comic Sans MS" pitchFamily="66" charset="0"/>
                <a:hlinkClick r:id="rId15"/>
              </a:rPr>
              <a:t>бак</a:t>
            </a:r>
            <a:r>
              <a:rPr lang="ru-RU" dirty="0" smtClean="0">
                <a:latin typeface="Comic Sans MS" pitchFamily="66" charset="0"/>
              </a:rPr>
              <a:t>  </a:t>
            </a:r>
            <a:r>
              <a:rPr lang="ru-RU" dirty="0" smtClean="0">
                <a:latin typeface="Comic Sans MS" pitchFamily="66" charset="0"/>
                <a:hlinkClick r:id="rId16"/>
              </a:rPr>
              <a:t>контейнер</a:t>
            </a:r>
            <a:endParaRPr lang="ru-RU" dirty="0" smtClean="0">
              <a:latin typeface="Comic Sans MS" pitchFamily="66" charset="0"/>
            </a:endParaRPr>
          </a:p>
          <a:p>
            <a:pPr algn="ctr"/>
            <a:r>
              <a:rPr lang="ru-RU" dirty="0" smtClean="0">
                <a:latin typeface="Comic Sans MS" pitchFamily="66" charset="0"/>
                <a:hlinkClick r:id="rId17"/>
              </a:rPr>
              <a:t>Ведро</a:t>
            </a:r>
            <a:r>
              <a:rPr lang="ru-RU" dirty="0" smtClean="0">
                <a:latin typeface="Comic Sans MS" pitchFamily="66" charset="0"/>
              </a:rPr>
              <a:t>  </a:t>
            </a:r>
            <a:r>
              <a:rPr lang="ru-RU" dirty="0" smtClean="0">
                <a:latin typeface="Comic Sans MS" pitchFamily="66" charset="0"/>
                <a:hlinkClick r:id="rId18"/>
              </a:rPr>
              <a:t>машина</a:t>
            </a:r>
            <a:r>
              <a:rPr lang="ru-RU" dirty="0" smtClean="0">
                <a:latin typeface="Comic Sans MS" pitchFamily="66" charset="0"/>
              </a:rPr>
              <a:t>  </a:t>
            </a:r>
            <a:r>
              <a:rPr lang="ru-RU" dirty="0" smtClean="0">
                <a:latin typeface="Comic Sans MS" pitchFamily="66" charset="0"/>
                <a:hlinkClick r:id="rId19"/>
              </a:rPr>
              <a:t>река</a:t>
            </a:r>
            <a:r>
              <a:rPr lang="ru-RU" dirty="0" smtClean="0">
                <a:latin typeface="Comic Sans MS" pitchFamily="66" charset="0"/>
              </a:rPr>
              <a:t>   </a:t>
            </a:r>
            <a:r>
              <a:rPr lang="ru-RU" dirty="0" smtClean="0">
                <a:latin typeface="Comic Sans MS" pitchFamily="66" charset="0"/>
                <a:hlinkClick r:id="rId20"/>
              </a:rPr>
              <a:t>свалка</a:t>
            </a:r>
            <a:r>
              <a:rPr lang="ru-RU" dirty="0" smtClean="0">
                <a:latin typeface="Comic Sans MS" pitchFamily="66" charset="0"/>
              </a:rPr>
              <a:t>  </a:t>
            </a:r>
            <a:r>
              <a:rPr lang="ru-RU" dirty="0" smtClean="0">
                <a:latin typeface="Comic Sans MS" pitchFamily="66" charset="0"/>
                <a:hlinkClick r:id="rId21"/>
              </a:rPr>
              <a:t>завод</a:t>
            </a:r>
            <a:r>
              <a:rPr lang="ru-RU" dirty="0" smtClean="0">
                <a:latin typeface="Comic Sans MS" pitchFamily="66" charset="0"/>
              </a:rPr>
              <a:t>  </a:t>
            </a:r>
            <a:r>
              <a:rPr lang="ru-RU" dirty="0" smtClean="0">
                <a:latin typeface="Comic Sans MS" pitchFamily="66" charset="0"/>
                <a:hlinkClick r:id="rId22"/>
              </a:rPr>
              <a:t>контейнеры</a:t>
            </a:r>
            <a:r>
              <a:rPr lang="ru-RU" dirty="0" smtClean="0">
                <a:latin typeface="Comic Sans MS" pitchFamily="66" charset="0"/>
              </a:rPr>
              <a:t>  </a:t>
            </a:r>
            <a:r>
              <a:rPr lang="ru-RU" dirty="0" smtClean="0">
                <a:latin typeface="Comic Sans MS" pitchFamily="66" charset="0"/>
                <a:hlinkClick r:id="rId23"/>
              </a:rPr>
              <a:t>отходы</a:t>
            </a:r>
            <a:r>
              <a:rPr lang="ru-RU" dirty="0" smtClean="0">
                <a:latin typeface="Comic Sans MS" pitchFamily="66" charset="0"/>
              </a:rPr>
              <a:t>  </a:t>
            </a:r>
            <a:r>
              <a:rPr lang="ru-RU" dirty="0" smtClean="0">
                <a:latin typeface="Comic Sans MS" pitchFamily="66" charset="0"/>
                <a:hlinkClick r:id="rId24"/>
              </a:rPr>
              <a:t>контейнеры</a:t>
            </a:r>
            <a:endParaRPr lang="ru-RU" dirty="0" smtClean="0">
              <a:latin typeface="Comic Sans MS" pitchFamily="66" charset="0"/>
            </a:endParaRPr>
          </a:p>
          <a:p>
            <a:pPr algn="ctr"/>
            <a:r>
              <a:rPr lang="ru-RU" smtClean="0">
                <a:latin typeface="Comic Sans MS" pitchFamily="66" charset="0"/>
                <a:hlinkClick r:id="rId25"/>
              </a:rPr>
              <a:t>Злючка </a:t>
            </a:r>
            <a:r>
              <a:rPr lang="ru-RU" dirty="0" err="1" smtClean="0">
                <a:latin typeface="Comic Sans MS" pitchFamily="66" charset="0"/>
                <a:hlinkClick r:id="rId25"/>
              </a:rPr>
              <a:t>Грязючка</a:t>
            </a:r>
            <a:endParaRPr lang="ru-RU" dirty="0" smtClean="0">
              <a:latin typeface="Comic Sans MS" pitchFamily="66" charset="0"/>
            </a:endParaRPr>
          </a:p>
          <a:p>
            <a:pPr algn="ctr"/>
            <a:r>
              <a:rPr lang="ru-RU" dirty="0" err="1" smtClean="0">
                <a:latin typeface="Comic Sans MS" pitchFamily="66" charset="0"/>
              </a:rPr>
              <a:t>Отрисовки</a:t>
            </a:r>
            <a:r>
              <a:rPr lang="ru-RU" dirty="0" smtClean="0">
                <a:latin typeface="Comic Sans MS" pitchFamily="66" charset="0"/>
              </a:rPr>
              <a:t> </a:t>
            </a:r>
            <a:r>
              <a:rPr lang="ru-RU" dirty="0" smtClean="0">
                <a:latin typeface="Comic Sans MS" pitchFamily="66" charset="0"/>
              </a:rPr>
              <a:t>черепахи и муравья авторские</a:t>
            </a:r>
            <a:endParaRPr lang="en-US" dirty="0" smtClean="0">
              <a:latin typeface="Comic Sans MS" pitchFamily="66" charset="0"/>
            </a:endParaRPr>
          </a:p>
          <a:p>
            <a:pPr algn="ctr"/>
            <a:endParaRPr lang="ru-RU" dirty="0" smtClean="0">
              <a:hlinkClick r:id="rId26"/>
            </a:endParaRPr>
          </a:p>
        </p:txBody>
      </p:sp>
      <p:sp>
        <p:nvSpPr>
          <p:cNvPr id="3" name="TextBox 2"/>
          <p:cNvSpPr txBox="1"/>
          <p:nvPr/>
        </p:nvSpPr>
        <p:spPr>
          <a:xfrm>
            <a:off x="2594744" y="286522"/>
            <a:ext cx="7281824"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400" b="1" spc="50" dirty="0" smtClean="0">
                <a:ln w="11430"/>
                <a:solidFill>
                  <a:schemeClr val="tx1">
                    <a:lumMod val="75000"/>
                    <a:lumOff val="25000"/>
                  </a:schemeClr>
                </a:solidFill>
                <a:effectLst>
                  <a:outerShdw blurRad="76200" dist="50800" dir="5400000" algn="tl" rotWithShape="0">
                    <a:srgbClr val="000000">
                      <a:alpha val="65000"/>
                    </a:srgbClr>
                  </a:outerShdw>
                </a:effectLst>
                <a:latin typeface="Comic Sans MS" pitchFamily="66" charset="0"/>
              </a:rPr>
              <a:t>Интернет источники</a:t>
            </a:r>
            <a:endParaRPr lang="ru-RU" sz="4400" b="1" spc="50" dirty="0">
              <a:ln w="11430"/>
              <a:solidFill>
                <a:schemeClr val="tx1">
                  <a:lumMod val="75000"/>
                  <a:lumOff val="25000"/>
                </a:schemeClr>
              </a:solidFill>
              <a:effectLst>
                <a:outerShdw blurRad="76200" dist="50800" dir="5400000" algn="tl" rotWithShape="0">
                  <a:srgbClr val="000000">
                    <a:alpha val="65000"/>
                  </a:srgbClr>
                </a:outerShdw>
              </a:effectLst>
              <a:latin typeface="Comic Sans MS" pitchFamily="66" charset="0"/>
            </a:endParaRPr>
          </a:p>
        </p:txBody>
      </p:sp>
      <p:sp>
        <p:nvSpPr>
          <p:cNvPr id="4" name="Умножение 3">
            <a:hlinkClick r:id="" action="ppaction://hlinkshowjump?jump=endshow"/>
          </p:cNvPr>
          <p:cNvSpPr/>
          <p:nvPr/>
        </p:nvSpPr>
        <p:spPr>
          <a:xfrm>
            <a:off x="11279782" y="189434"/>
            <a:ext cx="720080" cy="698370"/>
          </a:xfrm>
          <a:prstGeom prst="mathMultiply">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Управляющая кнопка: домой 4">
            <a:hlinkClick r:id="rId27" action="ppaction://hlinksldjump" highlightClick="1"/>
          </p:cNvPr>
          <p:cNvSpPr/>
          <p:nvPr/>
        </p:nvSpPr>
        <p:spPr>
          <a:xfrm>
            <a:off x="11279782" y="6022082"/>
            <a:ext cx="594090" cy="576064"/>
          </a:xfrm>
          <a:prstGeom prst="actionButtonHome">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2" descr="C:\Users\Наталья\Desktop\муравей и черепаха\черепаха.png"/>
          <p:cNvPicPr>
            <a:picLocks noChangeAspect="1" noChangeArrowheads="1"/>
          </p:cNvPicPr>
          <p:nvPr/>
        </p:nvPicPr>
        <p:blipFill>
          <a:blip r:embed="rId28" cstate="email"/>
          <a:srcRect/>
          <a:stretch>
            <a:fillRect/>
          </a:stretch>
        </p:blipFill>
        <p:spPr bwMode="auto">
          <a:xfrm rot="441831">
            <a:off x="9225766" y="2715927"/>
            <a:ext cx="2450071" cy="3303505"/>
          </a:xfrm>
          <a:prstGeom prst="rect">
            <a:avLst/>
          </a:prstGeom>
          <a:noFill/>
          <a:ln>
            <a:noFill/>
          </a:ln>
        </p:spPr>
      </p:pic>
      <p:pic>
        <p:nvPicPr>
          <p:cNvPr id="7" name="Picture 3" descr="C:\Users\Наталья\Desktop\муравей и черепаха\муравей.png"/>
          <p:cNvPicPr>
            <a:picLocks noChangeAspect="1" noChangeArrowheads="1"/>
          </p:cNvPicPr>
          <p:nvPr/>
        </p:nvPicPr>
        <p:blipFill>
          <a:blip r:embed="rId29" cstate="email"/>
          <a:srcRect/>
          <a:stretch>
            <a:fillRect/>
          </a:stretch>
        </p:blipFill>
        <p:spPr bwMode="auto">
          <a:xfrm>
            <a:off x="665918" y="2715414"/>
            <a:ext cx="2643206" cy="3517696"/>
          </a:xfrm>
          <a:prstGeom prst="rect">
            <a:avLst/>
          </a:prstGeom>
          <a:noFill/>
          <a:ln>
            <a:noFill/>
          </a:ln>
        </p:spPr>
      </p:pic>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право 1">
            <a:hlinkClick r:id="" action="ppaction://hlinkshowjump?jump=nextslide"/>
          </p:cNvPr>
          <p:cNvSpPr/>
          <p:nvPr/>
        </p:nvSpPr>
        <p:spPr>
          <a:xfrm>
            <a:off x="11070598" y="189434"/>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10"/>
          <p:cNvGrpSpPr/>
          <p:nvPr/>
        </p:nvGrpSpPr>
        <p:grpSpPr>
          <a:xfrm>
            <a:off x="931286" y="261443"/>
            <a:ext cx="9412392" cy="2510625"/>
            <a:chOff x="2582165" y="760894"/>
            <a:chExt cx="6013371" cy="2818598"/>
          </a:xfrm>
        </p:grpSpPr>
        <p:sp>
          <p:nvSpPr>
            <p:cNvPr id="9" name="Выноска-облако 8"/>
            <p:cNvSpPr/>
            <p:nvPr/>
          </p:nvSpPr>
          <p:spPr>
            <a:xfrm>
              <a:off x="2582165" y="760894"/>
              <a:ext cx="6013371" cy="2818598"/>
            </a:xfrm>
            <a:prstGeom prst="cloudCallout">
              <a:avLst>
                <a:gd name="adj1" fmla="val 45542"/>
                <a:gd name="adj2" fmla="val 119482"/>
              </a:avLst>
            </a:prstGeom>
            <a:solidFill>
              <a:schemeClr val="bg1"/>
            </a:solidFill>
            <a:ln>
              <a:solidFill>
                <a:schemeClr val="tx1"/>
              </a:solidFill>
            </a:ln>
            <a:effectLst>
              <a:glow rad="139700">
                <a:schemeClr val="tx1">
                  <a:lumMod val="65000"/>
                  <a:lumOff val="35000"/>
                  <a:alpha val="40000"/>
                </a:schemeClr>
              </a:glo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p>
          </p:txBody>
        </p:sp>
        <p:sp>
          <p:nvSpPr>
            <p:cNvPr id="10" name="TextBox 9"/>
            <p:cNvSpPr txBox="1"/>
            <p:nvPr/>
          </p:nvSpPr>
          <p:spPr>
            <a:xfrm>
              <a:off x="2798990" y="1316509"/>
              <a:ext cx="5695579" cy="1554889"/>
            </a:xfrm>
            <a:prstGeom prst="rect">
              <a:avLst/>
            </a:prstGeom>
            <a:noFill/>
          </p:spPr>
          <p:txBody>
            <a:bodyPr wrap="square" rtlCol="0">
              <a:spAutoFit/>
            </a:bodyPr>
            <a:lstStyle/>
            <a:p>
              <a:pPr algn="ctr"/>
              <a:r>
                <a:rPr lang="ru-RU" sz="2800" b="1" dirty="0">
                  <a:latin typeface="Comic Sans MS" pitchFamily="66" charset="0"/>
                </a:rPr>
                <a:t>Да, к сожалению, </a:t>
              </a:r>
              <a:endParaRPr lang="ru-RU" sz="2800" b="1" dirty="0" smtClean="0">
                <a:latin typeface="Comic Sans MS" pitchFamily="66" charset="0"/>
              </a:endParaRPr>
            </a:p>
            <a:p>
              <a:pPr algn="ctr"/>
              <a:r>
                <a:rPr lang="ru-RU" sz="2800" b="1" dirty="0" smtClean="0">
                  <a:latin typeface="Comic Sans MS" pitchFamily="66" charset="0"/>
                </a:rPr>
                <a:t>в</a:t>
              </a:r>
              <a:r>
                <a:rPr lang="ru-RU" sz="2800" b="1" dirty="0">
                  <a:latin typeface="Comic Sans MS" pitchFamily="66" charset="0"/>
                </a:rPr>
                <a:t> каждом доме каждый день </a:t>
              </a:r>
              <a:r>
                <a:rPr lang="ru-RU" sz="2800" b="1" dirty="0" smtClean="0">
                  <a:latin typeface="Comic Sans MS" pitchFamily="66" charset="0"/>
                </a:rPr>
                <a:t>появляется</a:t>
              </a:r>
            </a:p>
            <a:p>
              <a:pPr algn="ctr"/>
              <a:r>
                <a:rPr lang="ru-RU" sz="2800" b="1" dirty="0" smtClean="0">
                  <a:latin typeface="Comic Sans MS" pitchFamily="66" charset="0"/>
                </a:rPr>
                <a:t> </a:t>
              </a:r>
              <a:r>
                <a:rPr lang="ru-RU" sz="2800" b="1" dirty="0">
                  <a:latin typeface="Comic Sans MS" pitchFamily="66" charset="0"/>
                </a:rPr>
                <a:t>много мусора. Откуда же он </a:t>
              </a:r>
              <a:r>
                <a:rPr lang="ru-RU" sz="2800" b="1" dirty="0" smtClean="0">
                  <a:latin typeface="Comic Sans MS" pitchFamily="66" charset="0"/>
                </a:rPr>
                <a:t>берётся</a:t>
              </a:r>
              <a:r>
                <a:rPr lang="ru-RU" sz="2800" b="1" dirty="0">
                  <a:latin typeface="Comic Sans MS" pitchFamily="66" charset="0"/>
                </a:rPr>
                <a:t>?</a:t>
              </a:r>
            </a:p>
          </p:txBody>
        </p:sp>
      </p:grpSp>
      <p:pic>
        <p:nvPicPr>
          <p:cNvPr id="12" name="Picture 2" descr="C:\Users\Наталья\Desktop\муравей и черепаха\черепаха.png"/>
          <p:cNvPicPr>
            <a:picLocks noChangeAspect="1" noChangeArrowheads="1"/>
          </p:cNvPicPr>
          <p:nvPr/>
        </p:nvPicPr>
        <p:blipFill>
          <a:blip r:embed="rId2" cstate="email"/>
          <a:srcRect/>
          <a:stretch>
            <a:fillRect/>
          </a:stretch>
        </p:blipFill>
        <p:spPr bwMode="auto">
          <a:xfrm rot="441831">
            <a:off x="9691015" y="3389613"/>
            <a:ext cx="2465931" cy="3325660"/>
          </a:xfrm>
          <a:prstGeom prst="rect">
            <a:avLst/>
          </a:prstGeom>
          <a:noFill/>
          <a:ln>
            <a:noFill/>
          </a:ln>
        </p:spPr>
      </p:pic>
      <p:pic>
        <p:nvPicPr>
          <p:cNvPr id="7" name="Picture 3" descr="C:\Users\Наталья\Desktop\муравей и черепаха\муравей.png"/>
          <p:cNvPicPr>
            <a:picLocks noChangeAspect="1" noChangeArrowheads="1"/>
          </p:cNvPicPr>
          <p:nvPr/>
        </p:nvPicPr>
        <p:blipFill>
          <a:blip r:embed="rId3" cstate="email"/>
          <a:srcRect/>
          <a:stretch>
            <a:fillRect/>
          </a:stretch>
        </p:blipFill>
        <p:spPr bwMode="auto">
          <a:xfrm>
            <a:off x="-241498" y="3861842"/>
            <a:ext cx="2134766" cy="2841700"/>
          </a:xfrm>
          <a:prstGeom prst="rect">
            <a:avLst/>
          </a:prstGeom>
          <a:noFill/>
          <a:ln>
            <a:noFill/>
          </a:ln>
        </p:spPr>
      </p:pic>
      <p:pic>
        <p:nvPicPr>
          <p:cNvPr id="2052" name="Picture 4" descr="http://newsregions.ru/wp-content/uploads/2016/08/6efc999b9557d967e0272a0acb4b589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4806" y="2772068"/>
            <a:ext cx="6347692" cy="39314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555884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2052"/>
                                        </p:tgtEl>
                                        <p:attrNameLst>
                                          <p:attrName>style.visibility</p:attrName>
                                        </p:attrNameLst>
                                      </p:cBhvr>
                                      <p:to>
                                        <p:strVal val="visible"/>
                                      </p:to>
                                    </p:set>
                                    <p:animEffect transition="in" filter="fade">
                                      <p:cBhvr>
                                        <p:cTn id="10" dur="500"/>
                                        <p:tgtEl>
                                          <p:spTgt spid="2052"/>
                                        </p:tgtEl>
                                      </p:cBhvr>
                                    </p:animEffect>
                                  </p:childTnLst>
                                </p:cTn>
                              </p:par>
                            </p:childTnLst>
                          </p:cTn>
                        </p:par>
                        <p:par>
                          <p:cTn id="11" fill="hold">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право 1">
            <a:hlinkClick r:id="" action="ppaction://hlinkshowjump?jump=nextslide"/>
          </p:cNvPr>
          <p:cNvSpPr/>
          <p:nvPr/>
        </p:nvSpPr>
        <p:spPr>
          <a:xfrm>
            <a:off x="11070598" y="189434"/>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10"/>
          <p:cNvGrpSpPr/>
          <p:nvPr/>
        </p:nvGrpSpPr>
        <p:grpSpPr>
          <a:xfrm>
            <a:off x="931286" y="261443"/>
            <a:ext cx="9412392" cy="2510625"/>
            <a:chOff x="2582165" y="760894"/>
            <a:chExt cx="6013371" cy="2818598"/>
          </a:xfrm>
        </p:grpSpPr>
        <p:sp>
          <p:nvSpPr>
            <p:cNvPr id="9" name="Выноска-облако 8"/>
            <p:cNvSpPr/>
            <p:nvPr/>
          </p:nvSpPr>
          <p:spPr>
            <a:xfrm>
              <a:off x="2582165" y="760894"/>
              <a:ext cx="6013371" cy="2818598"/>
            </a:xfrm>
            <a:prstGeom prst="cloudCallout">
              <a:avLst>
                <a:gd name="adj1" fmla="val -47109"/>
                <a:gd name="adj2" fmla="val 116784"/>
              </a:avLst>
            </a:prstGeom>
            <a:solidFill>
              <a:schemeClr val="bg1"/>
            </a:solidFill>
            <a:ln>
              <a:solidFill>
                <a:schemeClr val="tx1"/>
              </a:solidFill>
            </a:ln>
            <a:effectLst>
              <a:glow rad="139700">
                <a:schemeClr val="tx1">
                  <a:lumMod val="65000"/>
                  <a:lumOff val="35000"/>
                  <a:alpha val="40000"/>
                </a:schemeClr>
              </a:glo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p>
          </p:txBody>
        </p:sp>
        <p:sp>
          <p:nvSpPr>
            <p:cNvPr id="10" name="TextBox 9"/>
            <p:cNvSpPr txBox="1"/>
            <p:nvPr/>
          </p:nvSpPr>
          <p:spPr>
            <a:xfrm>
              <a:off x="2798990" y="1316509"/>
              <a:ext cx="5695579" cy="1554889"/>
            </a:xfrm>
            <a:prstGeom prst="rect">
              <a:avLst/>
            </a:prstGeom>
            <a:noFill/>
          </p:spPr>
          <p:txBody>
            <a:bodyPr wrap="square" rtlCol="0">
              <a:spAutoFit/>
            </a:bodyPr>
            <a:lstStyle/>
            <a:p>
              <a:pPr algn="ctr"/>
              <a:r>
                <a:rPr lang="ru-RU" sz="2800" b="1" dirty="0">
                  <a:latin typeface="Comic Sans MS" pitchFamily="66" charset="0"/>
                </a:rPr>
                <a:t>Надо же, я раньше и не задумывался, что от этих замечательных продуктов </a:t>
              </a:r>
              <a:r>
                <a:rPr lang="ru-RU" sz="2800" b="1" dirty="0" smtClean="0">
                  <a:latin typeface="Comic Sans MS" pitchFamily="66" charset="0"/>
                </a:rPr>
                <a:t>остаётся </a:t>
              </a:r>
              <a:r>
                <a:rPr lang="ru-RU" sz="2800" b="1" dirty="0">
                  <a:latin typeface="Comic Sans MS" pitchFamily="66" charset="0"/>
                </a:rPr>
                <a:t>так много мусора. Куда же он девается?</a:t>
              </a:r>
            </a:p>
          </p:txBody>
        </p:sp>
      </p:grpSp>
      <p:pic>
        <p:nvPicPr>
          <p:cNvPr id="12" name="Picture 2" descr="C:\Users\Наталья\Desktop\муравей и черепаха\черепаха.png"/>
          <p:cNvPicPr>
            <a:picLocks noChangeAspect="1" noChangeArrowheads="1"/>
          </p:cNvPicPr>
          <p:nvPr/>
        </p:nvPicPr>
        <p:blipFill>
          <a:blip r:embed="rId2" cstate="email"/>
          <a:srcRect/>
          <a:stretch>
            <a:fillRect/>
          </a:stretch>
        </p:blipFill>
        <p:spPr bwMode="auto">
          <a:xfrm rot="441831">
            <a:off x="9691015" y="3389613"/>
            <a:ext cx="2465931" cy="3325660"/>
          </a:xfrm>
          <a:prstGeom prst="rect">
            <a:avLst/>
          </a:prstGeom>
          <a:noFill/>
          <a:ln>
            <a:noFill/>
          </a:ln>
        </p:spPr>
      </p:pic>
      <p:pic>
        <p:nvPicPr>
          <p:cNvPr id="7" name="Picture 3" descr="C:\Users\Наталья\Desktop\муравей и черепаха\муравей.png"/>
          <p:cNvPicPr>
            <a:picLocks noChangeAspect="1" noChangeArrowheads="1"/>
          </p:cNvPicPr>
          <p:nvPr/>
        </p:nvPicPr>
        <p:blipFill>
          <a:blip r:embed="rId3" cstate="email"/>
          <a:srcRect/>
          <a:stretch>
            <a:fillRect/>
          </a:stretch>
        </p:blipFill>
        <p:spPr bwMode="auto">
          <a:xfrm>
            <a:off x="-241498" y="3861842"/>
            <a:ext cx="2134766" cy="2841700"/>
          </a:xfrm>
          <a:prstGeom prst="rect">
            <a:avLst/>
          </a:prstGeom>
          <a:noFill/>
          <a:ln>
            <a:noFill/>
          </a:ln>
        </p:spPr>
      </p:pic>
      <p:sp>
        <p:nvSpPr>
          <p:cNvPr id="3" name="AutoShape 4" descr="https://d50m6q67g4bn3.cloudfront.net/teams_avatars/8e6a1ee1-69dc-4cb7-8323-43f124f6eb28_1462107856838"/>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3080" name="Picture 8" descr="http://stevechabot.com/blog/admin/wp-content/uploads/2015/01/12.jpg"/>
          <p:cNvPicPr>
            <a:picLocks noChangeAspect="1" noChangeArrowheads="1"/>
          </p:cNvPicPr>
          <p:nvPr/>
        </p:nvPicPr>
        <p:blipFill rotWithShape="1">
          <a:blip r:embed="rId4">
            <a:extLst>
              <a:ext uri="{28A0092B-C50C-407E-A947-70E740481C1C}">
                <a14:useLocalDpi xmlns:a14="http://schemas.microsoft.com/office/drawing/2010/main" val="0"/>
              </a:ext>
            </a:extLst>
          </a:blip>
          <a:srcRect b="53792"/>
          <a:stretch/>
        </p:blipFill>
        <p:spPr bwMode="auto">
          <a:xfrm>
            <a:off x="1745465" y="2925738"/>
            <a:ext cx="7965377" cy="34079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770169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право 1">
            <a:hlinkClick r:id="" action="ppaction://hlinkshowjump?jump=nextslide"/>
          </p:cNvPr>
          <p:cNvSpPr/>
          <p:nvPr/>
        </p:nvSpPr>
        <p:spPr>
          <a:xfrm>
            <a:off x="11070598" y="189434"/>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10"/>
          <p:cNvGrpSpPr/>
          <p:nvPr/>
        </p:nvGrpSpPr>
        <p:grpSpPr>
          <a:xfrm>
            <a:off x="406574" y="189435"/>
            <a:ext cx="10347918" cy="2088231"/>
            <a:chOff x="2582165" y="760894"/>
            <a:chExt cx="6013371" cy="2540588"/>
          </a:xfrm>
        </p:grpSpPr>
        <p:sp>
          <p:nvSpPr>
            <p:cNvPr id="9" name="Выноска-облако 8"/>
            <p:cNvSpPr/>
            <p:nvPr/>
          </p:nvSpPr>
          <p:spPr>
            <a:xfrm>
              <a:off x="2582165" y="760894"/>
              <a:ext cx="6013371" cy="2540588"/>
            </a:xfrm>
            <a:prstGeom prst="cloudCallout">
              <a:avLst>
                <a:gd name="adj1" fmla="val 3338"/>
                <a:gd name="adj2" fmla="val 209957"/>
              </a:avLst>
            </a:prstGeom>
            <a:solidFill>
              <a:schemeClr val="bg1"/>
            </a:solidFill>
            <a:ln>
              <a:solidFill>
                <a:schemeClr val="tx1"/>
              </a:solidFill>
            </a:ln>
            <a:effectLst>
              <a:glow rad="139700">
                <a:schemeClr val="tx1">
                  <a:alpha val="40000"/>
                </a:schemeClr>
              </a:glo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p>
          </p:txBody>
        </p:sp>
        <p:sp>
          <p:nvSpPr>
            <p:cNvPr id="10" name="TextBox 9"/>
            <p:cNvSpPr txBox="1"/>
            <p:nvPr/>
          </p:nvSpPr>
          <p:spPr>
            <a:xfrm>
              <a:off x="2582165" y="1111319"/>
              <a:ext cx="5900175" cy="1685016"/>
            </a:xfrm>
            <a:prstGeom prst="rect">
              <a:avLst/>
            </a:prstGeom>
            <a:noFill/>
          </p:spPr>
          <p:txBody>
            <a:bodyPr wrap="square" rtlCol="0">
              <a:spAutoFit/>
            </a:bodyPr>
            <a:lstStyle/>
            <a:p>
              <a:pPr algn="ctr"/>
              <a:r>
                <a:rPr lang="ru-RU" sz="2800" b="1" dirty="0">
                  <a:latin typeface="Comic Sans MS" pitchFamily="66" charset="0"/>
                </a:rPr>
                <a:t>Я знаю! </a:t>
              </a:r>
              <a:endParaRPr lang="ru-RU" sz="2800" b="1" dirty="0" smtClean="0">
                <a:latin typeface="Comic Sans MS" pitchFamily="66" charset="0"/>
              </a:endParaRPr>
            </a:p>
            <a:p>
              <a:pPr algn="ctr"/>
              <a:r>
                <a:rPr lang="ru-RU" sz="2800" b="1" dirty="0" smtClean="0">
                  <a:latin typeface="Comic Sans MS" pitchFamily="66" charset="0"/>
                </a:rPr>
                <a:t>Многие </a:t>
              </a:r>
              <a:r>
                <a:rPr lang="ru-RU" sz="2800" b="1" dirty="0">
                  <a:latin typeface="Comic Sans MS" pitchFamily="66" charset="0"/>
                </a:rPr>
                <a:t>бросают мусор где попало. </a:t>
              </a:r>
              <a:endParaRPr lang="ru-RU" sz="2800" b="1" dirty="0" smtClean="0">
                <a:latin typeface="Comic Sans MS" pitchFamily="66" charset="0"/>
              </a:endParaRPr>
            </a:p>
            <a:p>
              <a:pPr algn="ctr"/>
              <a:r>
                <a:rPr lang="ru-RU" sz="2800" b="1" dirty="0" smtClean="0">
                  <a:latin typeface="Comic Sans MS" pitchFamily="66" charset="0"/>
                </a:rPr>
                <a:t>Молодцы</a:t>
              </a:r>
              <a:r>
                <a:rPr lang="ru-RU" sz="2800" b="1" dirty="0">
                  <a:latin typeface="Comic Sans MS" pitchFamily="66" charset="0"/>
                </a:rPr>
                <a:t>! Вот что из этого получается…</a:t>
              </a:r>
            </a:p>
          </p:txBody>
        </p:sp>
      </p:gr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2535469" y="2507447"/>
            <a:ext cx="5579772" cy="418912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531658" y="2504174"/>
            <a:ext cx="5579772" cy="417396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3" name="Picture 2" descr="http://globuss24.ru/web/userfiles/image/doc/hello_html_m7178089c.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11430" y="1865286"/>
            <a:ext cx="3656944" cy="480522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490995" y="2358389"/>
            <a:ext cx="5692443" cy="431176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496720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par>
                          <p:cTn id="8" fill="hold">
                            <p:stCondLst>
                              <p:cond delay="2500"/>
                            </p:stCondLst>
                            <p:childTnLst>
                              <p:par>
                                <p:cTn id="9" presetID="53" presetClass="entr" presetSubtype="16"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500" fill="hold"/>
                                        <p:tgtEl>
                                          <p:spTgt spid="1026"/>
                                        </p:tgtEl>
                                        <p:attrNameLst>
                                          <p:attrName>ppt_w</p:attrName>
                                        </p:attrNameLst>
                                      </p:cBhvr>
                                      <p:tavLst>
                                        <p:tav tm="0">
                                          <p:val>
                                            <p:fltVal val="0"/>
                                          </p:val>
                                        </p:tav>
                                        <p:tav tm="100000">
                                          <p:val>
                                            <p:strVal val="#ppt_w"/>
                                          </p:val>
                                        </p:tav>
                                      </p:tavLst>
                                    </p:anim>
                                    <p:anim calcmode="lin" valueType="num">
                                      <p:cBhvr>
                                        <p:cTn id="12" dur="500" fill="hold"/>
                                        <p:tgtEl>
                                          <p:spTgt spid="1026"/>
                                        </p:tgtEl>
                                        <p:attrNameLst>
                                          <p:attrName>ppt_h</p:attrName>
                                        </p:attrNameLst>
                                      </p:cBhvr>
                                      <p:tavLst>
                                        <p:tav tm="0">
                                          <p:val>
                                            <p:fltVal val="0"/>
                                          </p:val>
                                        </p:tav>
                                        <p:tav tm="100000">
                                          <p:val>
                                            <p:strVal val="#ppt_h"/>
                                          </p:val>
                                        </p:tav>
                                      </p:tavLst>
                                    </p:anim>
                                    <p:animEffect transition="in" filter="fade">
                                      <p:cBhvr>
                                        <p:cTn id="13" dur="500"/>
                                        <p:tgtEl>
                                          <p:spTgt spid="1026"/>
                                        </p:tgtEl>
                                      </p:cBhvr>
                                    </p:animEffect>
                                  </p:childTnLst>
                                </p:cTn>
                              </p:par>
                            </p:childTnLst>
                          </p:cTn>
                        </p:par>
                        <p:par>
                          <p:cTn id="14" fill="hold">
                            <p:stCondLst>
                              <p:cond delay="3000"/>
                            </p:stCondLst>
                            <p:childTnLst>
                              <p:par>
                                <p:cTn id="15" presetID="53" presetClass="entr" presetSubtype="16" fill="hold" nodeType="afterEffect">
                                  <p:stCondLst>
                                    <p:cond delay="3000"/>
                                  </p:stCondLst>
                                  <p:childTnLst>
                                    <p:set>
                                      <p:cBhvr>
                                        <p:cTn id="16" dur="1" fill="hold">
                                          <p:stCondLst>
                                            <p:cond delay="0"/>
                                          </p:stCondLst>
                                        </p:cTn>
                                        <p:tgtEl>
                                          <p:spTgt spid="1030"/>
                                        </p:tgtEl>
                                        <p:attrNameLst>
                                          <p:attrName>style.visibility</p:attrName>
                                        </p:attrNameLst>
                                      </p:cBhvr>
                                      <p:to>
                                        <p:strVal val="visible"/>
                                      </p:to>
                                    </p:set>
                                    <p:anim calcmode="lin" valueType="num">
                                      <p:cBhvr>
                                        <p:cTn id="17" dur="500" fill="hold"/>
                                        <p:tgtEl>
                                          <p:spTgt spid="1030"/>
                                        </p:tgtEl>
                                        <p:attrNameLst>
                                          <p:attrName>ppt_w</p:attrName>
                                        </p:attrNameLst>
                                      </p:cBhvr>
                                      <p:tavLst>
                                        <p:tav tm="0">
                                          <p:val>
                                            <p:fltVal val="0"/>
                                          </p:val>
                                        </p:tav>
                                        <p:tav tm="100000">
                                          <p:val>
                                            <p:strVal val="#ppt_w"/>
                                          </p:val>
                                        </p:tav>
                                      </p:tavLst>
                                    </p:anim>
                                    <p:anim calcmode="lin" valueType="num">
                                      <p:cBhvr>
                                        <p:cTn id="18" dur="500" fill="hold"/>
                                        <p:tgtEl>
                                          <p:spTgt spid="1030"/>
                                        </p:tgtEl>
                                        <p:attrNameLst>
                                          <p:attrName>ppt_h</p:attrName>
                                        </p:attrNameLst>
                                      </p:cBhvr>
                                      <p:tavLst>
                                        <p:tav tm="0">
                                          <p:val>
                                            <p:fltVal val="0"/>
                                          </p:val>
                                        </p:tav>
                                        <p:tav tm="100000">
                                          <p:val>
                                            <p:strVal val="#ppt_h"/>
                                          </p:val>
                                        </p:tav>
                                      </p:tavLst>
                                    </p:anim>
                                    <p:animEffect transition="in" filter="fade">
                                      <p:cBhvr>
                                        <p:cTn id="19" dur="500"/>
                                        <p:tgtEl>
                                          <p:spTgt spid="1030"/>
                                        </p:tgtEl>
                                      </p:cBhvr>
                                    </p:animEffect>
                                  </p:childTnLst>
                                </p:cTn>
                              </p:par>
                            </p:childTnLst>
                          </p:cTn>
                        </p:par>
                        <p:par>
                          <p:cTn id="20" fill="hold">
                            <p:stCondLst>
                              <p:cond delay="6500"/>
                            </p:stCondLst>
                            <p:childTnLst>
                              <p:par>
                                <p:cTn id="21" presetID="53" presetClass="entr" presetSubtype="16" fill="hold" nodeType="afterEffect">
                                  <p:stCondLst>
                                    <p:cond delay="300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100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право 1">
            <a:hlinkClick r:id="" action="ppaction://hlinkshowjump?jump=nextslide"/>
          </p:cNvPr>
          <p:cNvSpPr/>
          <p:nvPr/>
        </p:nvSpPr>
        <p:spPr>
          <a:xfrm>
            <a:off x="11070598" y="189434"/>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10"/>
          <p:cNvGrpSpPr/>
          <p:nvPr/>
        </p:nvGrpSpPr>
        <p:grpSpPr>
          <a:xfrm>
            <a:off x="1054646" y="189435"/>
            <a:ext cx="9699845" cy="2088231"/>
            <a:chOff x="2582165" y="760894"/>
            <a:chExt cx="6013371" cy="2540588"/>
          </a:xfrm>
        </p:grpSpPr>
        <p:sp>
          <p:nvSpPr>
            <p:cNvPr id="9" name="Выноска-облако 8"/>
            <p:cNvSpPr/>
            <p:nvPr/>
          </p:nvSpPr>
          <p:spPr>
            <a:xfrm>
              <a:off x="2582165" y="760894"/>
              <a:ext cx="6013371" cy="2540588"/>
            </a:xfrm>
            <a:prstGeom prst="cloudCallout">
              <a:avLst>
                <a:gd name="adj1" fmla="val 21174"/>
                <a:gd name="adj2" fmla="val 47778"/>
              </a:avLst>
            </a:prstGeom>
            <a:solidFill>
              <a:schemeClr val="bg1"/>
            </a:solidFill>
            <a:ln>
              <a:solidFill>
                <a:schemeClr val="tx1"/>
              </a:solidFill>
            </a:ln>
            <a:effectLst>
              <a:glow rad="139700">
                <a:schemeClr val="tx1">
                  <a:alpha val="40000"/>
                </a:schemeClr>
              </a:glo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p>
          </p:txBody>
        </p:sp>
        <p:sp>
          <p:nvSpPr>
            <p:cNvPr id="10" name="TextBox 9"/>
            <p:cNvSpPr txBox="1"/>
            <p:nvPr/>
          </p:nvSpPr>
          <p:spPr>
            <a:xfrm>
              <a:off x="3341063" y="1086893"/>
              <a:ext cx="4654720" cy="1685016"/>
            </a:xfrm>
            <a:prstGeom prst="rect">
              <a:avLst/>
            </a:prstGeom>
            <a:noFill/>
          </p:spPr>
          <p:txBody>
            <a:bodyPr wrap="square" rtlCol="0">
              <a:spAutoFit/>
            </a:bodyPr>
            <a:lstStyle/>
            <a:p>
              <a:pPr algn="ctr"/>
              <a:r>
                <a:rPr lang="ru-RU" sz="2800" b="1" dirty="0">
                  <a:latin typeface="Comic Sans MS" pitchFamily="66" charset="0"/>
                </a:rPr>
                <a:t>Я могу быть такой… И такой…               И такой… Люблю ребят, которые бросают мусор где попало!</a:t>
              </a:r>
            </a:p>
          </p:txBody>
        </p:sp>
      </p:grpSp>
      <p:pic>
        <p:nvPicPr>
          <p:cNvPr id="4098" name="Picture 2" descr="http://www.topnews.kg/uploads/default/blog/b6281424d148f499f9635cf6c3771648_mid_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566" y="3576363"/>
            <a:ext cx="3888432" cy="2733751"/>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pic>
        <p:nvPicPr>
          <p:cNvPr id="4100" name="Picture 4" descr="http://krasnews.at.ua/_nw/19/9040159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8010" y="3576363"/>
            <a:ext cx="3585848" cy="2733751"/>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pic>
        <p:nvPicPr>
          <p:cNvPr id="15" name="Picture 2" descr="http://globuss24.ru/web/userfiles/image/doc/hello_html_m7178089c.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77463" y="2164648"/>
            <a:ext cx="1900810" cy="249766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globuss24.ru/web/userfiles/image/doc/hello_html_m7178089c.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4647" y="2012249"/>
            <a:ext cx="1900810" cy="249766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uanews.dp.ua/img/20160803/0a1a6e9312724ba79f1d4d3819a07229.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4343" y="3576363"/>
            <a:ext cx="3740834" cy="2690803"/>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pic>
        <p:nvPicPr>
          <p:cNvPr id="16" name="Picture 2" descr="http://globuss24.ru/web/userfiles/image/doc/hello_html_m7178089c.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407574" y="2072929"/>
            <a:ext cx="1900810" cy="2497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834371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500"/>
                                        <p:tgtEl>
                                          <p:spTgt spid="4098"/>
                                        </p:tgtEl>
                                      </p:cBhvr>
                                    </p:animEffect>
                                  </p:childTnLst>
                                </p:cTn>
                              </p:par>
                              <p:par>
                                <p:cTn id="11" presetID="53" presetClass="entr" presetSubtype="16"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4100"/>
                                        </p:tgtEl>
                                        <p:attrNameLst>
                                          <p:attrName>style.visibility</p:attrName>
                                        </p:attrNameLst>
                                      </p:cBhvr>
                                      <p:to>
                                        <p:strVal val="visible"/>
                                      </p:to>
                                    </p:set>
                                    <p:animEffect transition="in" filter="fade">
                                      <p:cBhvr>
                                        <p:cTn id="19" dur="500"/>
                                        <p:tgtEl>
                                          <p:spTgt spid="4100"/>
                                        </p:tgtEl>
                                      </p:cBhvr>
                                    </p:animEffect>
                                  </p:childTnLst>
                                </p:cTn>
                              </p:par>
                              <p:par>
                                <p:cTn id="20" presetID="53" presetClass="entr" presetSubtype="16"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4102"/>
                                        </p:tgtEl>
                                        <p:attrNameLst>
                                          <p:attrName>style.visibility</p:attrName>
                                        </p:attrNameLst>
                                      </p:cBhvr>
                                      <p:to>
                                        <p:strVal val="visible"/>
                                      </p:to>
                                    </p:set>
                                    <p:animEffect transition="in" filter="fade">
                                      <p:cBhvr>
                                        <p:cTn id="28" dur="500"/>
                                        <p:tgtEl>
                                          <p:spTgt spid="4102"/>
                                        </p:tgtEl>
                                      </p:cBhvr>
                                    </p:animEffect>
                                  </p:childTnLst>
                                </p:cTn>
                              </p:par>
                              <p:par>
                                <p:cTn id="29" presetID="53" presetClass="entr" presetSubtype="16"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право 1">
            <a:hlinkClick r:id="" action="ppaction://hlinkshowjump?jump=nextslide"/>
          </p:cNvPr>
          <p:cNvSpPr/>
          <p:nvPr/>
        </p:nvSpPr>
        <p:spPr>
          <a:xfrm>
            <a:off x="11070598" y="189434"/>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10"/>
          <p:cNvGrpSpPr/>
          <p:nvPr/>
        </p:nvGrpSpPr>
        <p:grpSpPr>
          <a:xfrm>
            <a:off x="931286" y="261443"/>
            <a:ext cx="9412392" cy="2510625"/>
            <a:chOff x="2582165" y="760894"/>
            <a:chExt cx="6013371" cy="2818598"/>
          </a:xfrm>
        </p:grpSpPr>
        <p:sp>
          <p:nvSpPr>
            <p:cNvPr id="9" name="Выноска-облако 8"/>
            <p:cNvSpPr/>
            <p:nvPr/>
          </p:nvSpPr>
          <p:spPr>
            <a:xfrm>
              <a:off x="2582165" y="760894"/>
              <a:ext cx="6013371" cy="2818598"/>
            </a:xfrm>
            <a:prstGeom prst="cloudCallout">
              <a:avLst>
                <a:gd name="adj1" fmla="val 45325"/>
                <a:gd name="adj2" fmla="val 119998"/>
              </a:avLst>
            </a:prstGeom>
            <a:solidFill>
              <a:schemeClr val="bg1"/>
            </a:solidFill>
            <a:ln>
              <a:solidFill>
                <a:schemeClr val="tx1"/>
              </a:solidFill>
            </a:ln>
            <a:effectLst>
              <a:glow rad="139700">
                <a:schemeClr val="tx1">
                  <a:lumMod val="65000"/>
                  <a:lumOff val="35000"/>
                  <a:alpha val="40000"/>
                </a:schemeClr>
              </a:glo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p>
          </p:txBody>
        </p:sp>
        <p:sp>
          <p:nvSpPr>
            <p:cNvPr id="10" name="TextBox 9"/>
            <p:cNvSpPr txBox="1"/>
            <p:nvPr/>
          </p:nvSpPr>
          <p:spPr>
            <a:xfrm>
              <a:off x="2798990" y="1316509"/>
              <a:ext cx="5695579" cy="1554889"/>
            </a:xfrm>
            <a:prstGeom prst="rect">
              <a:avLst/>
            </a:prstGeom>
            <a:noFill/>
          </p:spPr>
          <p:txBody>
            <a:bodyPr wrap="square" rtlCol="0">
              <a:spAutoFit/>
            </a:bodyPr>
            <a:lstStyle/>
            <a:p>
              <a:pPr algn="ctr"/>
              <a:r>
                <a:rPr lang="ru-RU" sz="2800" b="1" dirty="0">
                  <a:latin typeface="Comic Sans MS" pitchFamily="66" charset="0"/>
                </a:rPr>
                <a:t>Злючка - </a:t>
              </a:r>
              <a:r>
                <a:rPr lang="ru-RU" sz="2800" b="1" dirty="0" err="1">
                  <a:latin typeface="Comic Sans MS" pitchFamily="66" charset="0"/>
                </a:rPr>
                <a:t>Грязючка</a:t>
              </a:r>
              <a:r>
                <a:rPr lang="ru-RU" sz="2800" b="1" dirty="0">
                  <a:latin typeface="Comic Sans MS" pitchFamily="66" charset="0"/>
                </a:rPr>
                <a:t> появляется везде, где бросают какой-нибудь мусор. И в лесу может появиться, и на улицах города.</a:t>
              </a:r>
            </a:p>
          </p:txBody>
        </p:sp>
      </p:grpSp>
      <p:pic>
        <p:nvPicPr>
          <p:cNvPr id="12" name="Picture 2" descr="C:\Users\Наталья\Desktop\муравей и черепаха\черепаха.png"/>
          <p:cNvPicPr>
            <a:picLocks noChangeAspect="1" noChangeArrowheads="1"/>
          </p:cNvPicPr>
          <p:nvPr/>
        </p:nvPicPr>
        <p:blipFill>
          <a:blip r:embed="rId2" cstate="email"/>
          <a:srcRect/>
          <a:stretch>
            <a:fillRect/>
          </a:stretch>
        </p:blipFill>
        <p:spPr bwMode="auto">
          <a:xfrm rot="441831">
            <a:off x="9691015" y="3389613"/>
            <a:ext cx="2465931" cy="3325660"/>
          </a:xfrm>
          <a:prstGeom prst="rect">
            <a:avLst/>
          </a:prstGeom>
          <a:noFill/>
          <a:ln>
            <a:noFill/>
          </a:ln>
        </p:spPr>
      </p:pic>
      <p:pic>
        <p:nvPicPr>
          <p:cNvPr id="7" name="Picture 3" descr="C:\Users\Наталья\Desktop\муравей и черепаха\муравей.png"/>
          <p:cNvPicPr>
            <a:picLocks noChangeAspect="1" noChangeArrowheads="1"/>
          </p:cNvPicPr>
          <p:nvPr/>
        </p:nvPicPr>
        <p:blipFill>
          <a:blip r:embed="rId3" cstate="email"/>
          <a:srcRect/>
          <a:stretch>
            <a:fillRect/>
          </a:stretch>
        </p:blipFill>
        <p:spPr bwMode="auto">
          <a:xfrm>
            <a:off x="-241498" y="3861842"/>
            <a:ext cx="2134766" cy="2841700"/>
          </a:xfrm>
          <a:prstGeom prst="rect">
            <a:avLst/>
          </a:prstGeom>
          <a:noFill/>
          <a:ln>
            <a:noFill/>
          </a:ln>
        </p:spPr>
      </p:pic>
      <p:sp>
        <p:nvSpPr>
          <p:cNvPr id="3" name="AutoShape 4" descr="https://d50m6q67g4bn3.cloudfront.net/teams_avatars/8e6a1ee1-69dc-4cb7-8323-43f124f6eb28_1462107856838"/>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3" name="Picture 2" descr="http://globuss24.ru/web/userfiles/image/doc/hello_html_m7178089c.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09010" y="2558139"/>
            <a:ext cx="3294308" cy="4328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8887956"/>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право 1">
            <a:hlinkClick r:id="" action="ppaction://hlinkshowjump?jump=nextslide"/>
          </p:cNvPr>
          <p:cNvSpPr/>
          <p:nvPr/>
        </p:nvSpPr>
        <p:spPr>
          <a:xfrm>
            <a:off x="11070598" y="189434"/>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10"/>
          <p:cNvGrpSpPr/>
          <p:nvPr/>
        </p:nvGrpSpPr>
        <p:grpSpPr>
          <a:xfrm>
            <a:off x="931286" y="261443"/>
            <a:ext cx="9412392" cy="1728191"/>
            <a:chOff x="2582165" y="760894"/>
            <a:chExt cx="6013371" cy="1940184"/>
          </a:xfrm>
        </p:grpSpPr>
        <p:sp>
          <p:nvSpPr>
            <p:cNvPr id="9" name="Выноска-облако 8"/>
            <p:cNvSpPr/>
            <p:nvPr/>
          </p:nvSpPr>
          <p:spPr>
            <a:xfrm>
              <a:off x="2582165" y="760894"/>
              <a:ext cx="6013371" cy="1940184"/>
            </a:xfrm>
            <a:prstGeom prst="cloudCallout">
              <a:avLst>
                <a:gd name="adj1" fmla="val 44896"/>
                <a:gd name="adj2" fmla="val 191583"/>
              </a:avLst>
            </a:prstGeom>
            <a:solidFill>
              <a:schemeClr val="bg1"/>
            </a:solidFill>
            <a:ln>
              <a:solidFill>
                <a:schemeClr val="tx1"/>
              </a:solidFill>
            </a:ln>
            <a:effectLst>
              <a:glow rad="139700">
                <a:schemeClr val="tx1">
                  <a:lumMod val="65000"/>
                  <a:lumOff val="35000"/>
                  <a:alpha val="40000"/>
                </a:schemeClr>
              </a:glo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endParaRPr lang="ru-RU" dirty="0"/>
            </a:p>
          </p:txBody>
        </p:sp>
        <p:sp>
          <p:nvSpPr>
            <p:cNvPr id="10" name="TextBox 9"/>
            <p:cNvSpPr txBox="1"/>
            <p:nvPr/>
          </p:nvSpPr>
          <p:spPr>
            <a:xfrm>
              <a:off x="2798990" y="1165098"/>
              <a:ext cx="5474516" cy="1071145"/>
            </a:xfrm>
            <a:prstGeom prst="rect">
              <a:avLst/>
            </a:prstGeom>
            <a:noFill/>
          </p:spPr>
          <p:txBody>
            <a:bodyPr wrap="square" rtlCol="0">
              <a:spAutoFit/>
            </a:bodyPr>
            <a:lstStyle/>
            <a:p>
              <a:pPr algn="ctr"/>
              <a:r>
                <a:rPr lang="ru-RU" sz="2800" b="1" dirty="0" smtClean="0">
                  <a:latin typeface="Comic Sans MS" pitchFamily="66" charset="0"/>
                </a:rPr>
                <a:t>Ребята! Давайте </a:t>
              </a:r>
              <a:r>
                <a:rPr lang="ru-RU" sz="2800" b="1" dirty="0">
                  <a:latin typeface="Comic Sans MS" pitchFamily="66" charset="0"/>
                </a:rPr>
                <a:t>договоримся, что не </a:t>
              </a:r>
              <a:endParaRPr lang="ru-RU" sz="2800" b="1" dirty="0" smtClean="0">
                <a:latin typeface="Comic Sans MS" pitchFamily="66" charset="0"/>
              </a:endParaRPr>
            </a:p>
            <a:p>
              <a:pPr algn="ctr"/>
              <a:r>
                <a:rPr lang="ru-RU" sz="2800" b="1" dirty="0" smtClean="0">
                  <a:latin typeface="Comic Sans MS" pitchFamily="66" charset="0"/>
                </a:rPr>
                <a:t>будем бросать </a:t>
              </a:r>
              <a:r>
                <a:rPr lang="ru-RU" sz="2800" b="1" dirty="0">
                  <a:latin typeface="Comic Sans MS" pitchFamily="66" charset="0"/>
                </a:rPr>
                <a:t>мусор где попало.</a:t>
              </a:r>
            </a:p>
          </p:txBody>
        </p:sp>
      </p:grpSp>
      <p:pic>
        <p:nvPicPr>
          <p:cNvPr id="12" name="Picture 2" descr="C:\Users\Наталья\Desktop\муравей и черепаха\черепаха.png"/>
          <p:cNvPicPr>
            <a:picLocks noChangeAspect="1" noChangeArrowheads="1"/>
          </p:cNvPicPr>
          <p:nvPr/>
        </p:nvPicPr>
        <p:blipFill>
          <a:blip r:embed="rId2" cstate="email"/>
          <a:srcRect/>
          <a:stretch>
            <a:fillRect/>
          </a:stretch>
        </p:blipFill>
        <p:spPr bwMode="auto">
          <a:xfrm rot="441831">
            <a:off x="9691015" y="3389613"/>
            <a:ext cx="2465931" cy="3325660"/>
          </a:xfrm>
          <a:prstGeom prst="rect">
            <a:avLst/>
          </a:prstGeom>
          <a:noFill/>
          <a:ln>
            <a:noFill/>
          </a:ln>
        </p:spPr>
      </p:pic>
      <p:pic>
        <p:nvPicPr>
          <p:cNvPr id="7" name="Picture 3" descr="C:\Users\Наталья\Desktop\муравей и черепаха\муравей.png"/>
          <p:cNvPicPr>
            <a:picLocks noChangeAspect="1" noChangeArrowheads="1"/>
          </p:cNvPicPr>
          <p:nvPr/>
        </p:nvPicPr>
        <p:blipFill>
          <a:blip r:embed="rId3" cstate="email"/>
          <a:srcRect/>
          <a:stretch>
            <a:fillRect/>
          </a:stretch>
        </p:blipFill>
        <p:spPr bwMode="auto">
          <a:xfrm>
            <a:off x="-241498" y="3861842"/>
            <a:ext cx="2134766" cy="2841700"/>
          </a:xfrm>
          <a:prstGeom prst="rect">
            <a:avLst/>
          </a:prstGeom>
          <a:noFill/>
          <a:ln>
            <a:noFill/>
          </a:ln>
        </p:spPr>
      </p:pic>
      <p:sp>
        <p:nvSpPr>
          <p:cNvPr id="3" name="AutoShape 4" descr="https://d50m6q67g4bn3.cloudfront.net/teams_avatars/8e6a1ee1-69dc-4cb7-8323-43f124f6eb28_1462107856838"/>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6" name="Picture 2" descr="http://sunpics.ru/images/549767_record-23509.jpg"/>
          <p:cNvPicPr>
            <a:picLocks noChangeAspect="1" noChangeArrowheads="1"/>
          </p:cNvPicPr>
          <p:nvPr/>
        </p:nvPicPr>
        <p:blipFill rotWithShape="1">
          <a:blip r:embed="rId4">
            <a:extLst>
              <a:ext uri="{28A0092B-C50C-407E-A947-70E740481C1C}">
                <a14:useLocalDpi xmlns:a14="http://schemas.microsoft.com/office/drawing/2010/main" val="0"/>
              </a:ext>
            </a:extLst>
          </a:blip>
          <a:srcRect l="2256" t="4487" r="2309" b="3184"/>
          <a:stretch/>
        </p:blipFill>
        <p:spPr bwMode="auto">
          <a:xfrm>
            <a:off x="3441238" y="2205658"/>
            <a:ext cx="4392488" cy="424954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699325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500" fill="hold"/>
                                        <p:tgtEl>
                                          <p:spTgt spid="1026"/>
                                        </p:tgtEl>
                                        <p:attrNameLst>
                                          <p:attrName>ppt_w</p:attrName>
                                        </p:attrNameLst>
                                      </p:cBhvr>
                                      <p:tavLst>
                                        <p:tav tm="0">
                                          <p:val>
                                            <p:fltVal val="0"/>
                                          </p:val>
                                        </p:tav>
                                        <p:tav tm="100000">
                                          <p:val>
                                            <p:strVal val="#ppt_w"/>
                                          </p:val>
                                        </p:tav>
                                      </p:tavLst>
                                    </p:anim>
                                    <p:anim calcmode="lin" valueType="num">
                                      <p:cBhvr>
                                        <p:cTn id="12" dur="500" fill="hold"/>
                                        <p:tgtEl>
                                          <p:spTgt spid="1026"/>
                                        </p:tgtEl>
                                        <p:attrNameLst>
                                          <p:attrName>ppt_h</p:attrName>
                                        </p:attrNameLst>
                                      </p:cBhvr>
                                      <p:tavLst>
                                        <p:tav tm="0">
                                          <p:val>
                                            <p:fltVal val="0"/>
                                          </p:val>
                                        </p:tav>
                                        <p:tav tm="100000">
                                          <p:val>
                                            <p:strVal val="#ppt_h"/>
                                          </p:val>
                                        </p:tav>
                                      </p:tavLst>
                                    </p:anim>
                                    <p:animEffect transition="in" filter="fade">
                                      <p:cBhvr>
                                        <p:cTn id="13" dur="500"/>
                                        <p:tgtEl>
                                          <p:spTgt spid="1026"/>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нутый угол 2"/>
          <p:cNvSpPr/>
          <p:nvPr/>
        </p:nvSpPr>
        <p:spPr>
          <a:xfrm>
            <a:off x="406575" y="538619"/>
            <a:ext cx="5976664" cy="5843503"/>
          </a:xfrm>
          <a:prstGeom prst="foldedCorner">
            <a:avLst/>
          </a:prstGeom>
          <a:solidFill>
            <a:schemeClr val="bg1"/>
          </a:solidFill>
          <a:ln>
            <a:solidFill>
              <a:schemeClr val="tx1"/>
            </a:solidFill>
          </a:ln>
          <a:effectLst>
            <a:glow rad="139700">
              <a:schemeClr val="tx1">
                <a:lumMod val="75000"/>
                <a:lumOff val="2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b="1" dirty="0" smtClean="0">
              <a:solidFill>
                <a:schemeClr val="tx1"/>
              </a:solidFill>
              <a:latin typeface="Comic Sans MS" pitchFamily="66" charset="0"/>
            </a:endParaRPr>
          </a:p>
          <a:p>
            <a:pPr algn="ctr"/>
            <a:r>
              <a:rPr lang="ru-RU" sz="2800" b="1" dirty="0">
                <a:solidFill>
                  <a:schemeClr val="tx1"/>
                </a:solidFill>
                <a:latin typeface="Comic Sans MS" pitchFamily="66" charset="0"/>
              </a:rPr>
              <a:t>Мусор содержит вредные вещества для здоровья человека и окружающей среды. Наиболее опасным для человека является стекло, особенно битое. Оно ничем не растворяется и может пролежать в земле сотни лет.</a:t>
            </a:r>
          </a:p>
        </p:txBody>
      </p:sp>
      <p:pic>
        <p:nvPicPr>
          <p:cNvPr id="2" name="Picture 4" descr="http://img0.liveinternet.ru/images/attach/c/11/115/600/115600048_1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H="1">
            <a:off x="6221751" y="2349673"/>
            <a:ext cx="5709121" cy="4483989"/>
          </a:xfrm>
          <a:prstGeom prst="rect">
            <a:avLst/>
          </a:prstGeom>
          <a:noFill/>
          <a:extLst>
            <a:ext uri="{909E8E84-426E-40DD-AFC4-6F175D3DCCD1}">
              <a14:hiddenFill xmlns:a14="http://schemas.microsoft.com/office/drawing/2010/main">
                <a:solidFill>
                  <a:srgbClr val="FFFFFF"/>
                </a:solidFill>
              </a14:hiddenFill>
            </a:ext>
          </a:extLst>
        </p:spPr>
      </p:pic>
      <p:sp>
        <p:nvSpPr>
          <p:cNvPr id="8" name="Стрелка вправо 7">
            <a:hlinkClick r:id="" action="ppaction://hlinkshowjump?jump=nextslide"/>
          </p:cNvPr>
          <p:cNvSpPr/>
          <p:nvPr/>
        </p:nvSpPr>
        <p:spPr>
          <a:xfrm>
            <a:off x="11063758" y="265870"/>
            <a:ext cx="857256" cy="571636"/>
          </a:xfrm>
          <a:prstGeom prst="rightArrow">
            <a:avLst/>
          </a:prstGeom>
          <a:solidFill>
            <a:schemeClr val="bg1">
              <a:lumMod val="50000"/>
            </a:schemeClr>
          </a:solidFill>
          <a:ln>
            <a:solidFill>
              <a:schemeClr val="tx1"/>
            </a:solid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4599556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1130</TotalTime>
  <Words>370</Words>
  <Application>Microsoft Office PowerPoint</Application>
  <PresentationFormat>Произвольный</PresentationFormat>
  <Paragraphs>57</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Презентация к уроку окружающего мира,  1 класс УМК «Школа России»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Никифорова Наталья</dc:creator>
  <cp:lastModifiedBy>Наталья Никифорва</cp:lastModifiedBy>
  <cp:revision>160</cp:revision>
  <dcterms:created xsi:type="dcterms:W3CDTF">2016-11-11T12:35:51Z</dcterms:created>
  <dcterms:modified xsi:type="dcterms:W3CDTF">2017-03-12T18:06:04Z</dcterms:modified>
</cp:coreProperties>
</file>