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9" r:id="rId9"/>
    <p:sldId id="268" r:id="rId10"/>
    <p:sldId id="260" r:id="rId11"/>
    <p:sldId id="262" r:id="rId12"/>
    <p:sldId id="261" r:id="rId13"/>
    <p:sldId id="270" r:id="rId14"/>
    <p:sldId id="272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ПРОВЕДЕННОМ ЗАНЯТИИ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3034" y="5157192"/>
            <a:ext cx="8353425" cy="180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000" dirty="0" smtClean="0">
              <a:solidFill>
                <a:srgbClr val="4422D4"/>
              </a:solidFill>
              <a:latin typeface="Times New Roman" pitchFamily="18" charset="0"/>
            </a:endParaRPr>
          </a:p>
          <a:p>
            <a:pPr marL="0" indent="0"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 smtClean="0">
                <a:solidFill>
                  <a:srgbClr val="4422D4"/>
                </a:solidFill>
                <a:latin typeface="Times New Roman" pitchFamily="18" charset="0"/>
              </a:rPr>
              <a:t>                                                                                         </a:t>
            </a:r>
          </a:p>
          <a:p>
            <a:pPr marL="0" indent="0"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 smtClean="0">
                <a:solidFill>
                  <a:srgbClr val="4422D4"/>
                </a:solidFill>
                <a:latin typeface="Times New Roman" pitchFamily="18" charset="0"/>
              </a:rPr>
              <a:t>                                                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75593" y="5455121"/>
            <a:ext cx="6629400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95736" y="5455121"/>
            <a:ext cx="6629400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разработки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рондаева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ладимировна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айковская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2,</a:t>
            </a:r>
          </a:p>
          <a:p>
            <a:pPr algn="r"/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2" y="1472224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0" y="1442504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Представление командами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24" y="1772816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4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фирмам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6" y="1831666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12" y="2938042"/>
            <a:ext cx="3470074" cy="372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8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686098" cy="276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744416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</a:p>
        </p:txBody>
      </p:sp>
    </p:spTree>
    <p:extLst>
      <p:ext uri="{BB962C8B-B14F-4D97-AF65-F5344CB8AC3E}">
        <p14:creationId xmlns:p14="http://schemas.microsoft.com/office/powerpoint/2010/main" val="15331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9104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9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3" y="1916832"/>
            <a:ext cx="374441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744415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АНАЛИЗ УРОКА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41379"/>
          </a:xfrm>
        </p:spPr>
        <p:txBody>
          <a:bodyPr>
            <a:normAutofit fontScale="25000" lnSpcReduction="20000"/>
          </a:bodyPr>
          <a:lstStyle/>
          <a:p>
            <a:pPr marL="114300" indent="0" algn="just">
              <a:buNone/>
            </a:pPr>
            <a:r>
              <a:rPr lang="ru-RU" sz="8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теме: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октября – День «Замени обычную лампочку на энергосберегающую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был проведен 3 октября 2023 года в 7-8 классах педагогом </a:t>
            </a:r>
            <a:r>
              <a:rPr lang="ru-RU" sz="8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Ерондаевой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 В. </a:t>
            </a:r>
          </a:p>
          <a:p>
            <a:pPr marL="0" indent="0" algn="just">
              <a:buNone/>
            </a:pPr>
            <a:r>
              <a:rPr lang="ru-RU" sz="8800" dirty="0" smtClean="0">
                <a:solidFill>
                  <a:schemeClr val="tx1"/>
                </a:solidFill>
                <a:latin typeface="Times New Roman"/>
              </a:rPr>
              <a:t>	Занятие было построено в соответствии с его типом. Каждый этап был </a:t>
            </a:r>
            <a:r>
              <a:rPr lang="ru-RU" sz="8800" dirty="0">
                <a:solidFill>
                  <a:schemeClr val="tx1"/>
                </a:solidFill>
                <a:latin typeface="Times New Roman"/>
              </a:rPr>
              <a:t>нацелен на достижение определённого результата</a:t>
            </a:r>
            <a:r>
              <a:rPr lang="ru-RU" sz="8800" dirty="0" smtClean="0">
                <a:solidFill>
                  <a:schemeClr val="tx1"/>
                </a:solidFill>
                <a:latin typeface="Times New Roman"/>
              </a:rPr>
              <a:t>. </a:t>
            </a:r>
            <a:endParaRPr lang="ru-RU" sz="8800" dirty="0">
              <a:solidFill>
                <a:schemeClr val="tx1"/>
              </a:solidFill>
              <a:latin typeface="Calibri"/>
            </a:endParaRPr>
          </a:p>
          <a:p>
            <a:pPr marL="114300" marR="19050" indent="0" algn="just">
              <a:buNone/>
            </a:pPr>
            <a:r>
              <a:rPr lang="ru-RU" sz="8800" dirty="0">
                <a:solidFill>
                  <a:schemeClr val="tx1"/>
                </a:solidFill>
                <a:latin typeface="Times New Roman"/>
              </a:rPr>
              <a:t>	</a:t>
            </a:r>
            <a:r>
              <a:rPr lang="ru-RU" sz="8800" dirty="0" smtClean="0">
                <a:solidFill>
                  <a:schemeClr val="tx1"/>
                </a:solidFill>
                <a:latin typeface="Times New Roman"/>
              </a:rPr>
              <a:t>Все </a:t>
            </a:r>
            <a:r>
              <a:rPr lang="ru-RU" sz="8800" dirty="0">
                <a:solidFill>
                  <a:schemeClr val="tx1"/>
                </a:solidFill>
                <a:latin typeface="Times New Roman"/>
              </a:rPr>
              <a:t>поставленных цели были достигнуты, всё удалось.  </a:t>
            </a:r>
            <a:endParaRPr lang="ru-RU" sz="8800" dirty="0" smtClean="0">
              <a:solidFill>
                <a:schemeClr val="tx1"/>
              </a:solidFill>
              <a:latin typeface="Times New Roman"/>
            </a:endParaRPr>
          </a:p>
          <a:p>
            <a:pPr marL="114300" marR="19050" indent="0" algn="just">
              <a:buNone/>
            </a:pPr>
            <a:r>
              <a:rPr lang="ru-RU" sz="8800" dirty="0" smtClean="0">
                <a:solidFill>
                  <a:schemeClr val="tx1"/>
                </a:solidFill>
                <a:latin typeface="Times New Roman"/>
              </a:rPr>
              <a:t>	Учебный </a:t>
            </a:r>
            <a:r>
              <a:rPr lang="ru-RU" sz="8800" dirty="0">
                <a:solidFill>
                  <a:schemeClr val="tx1"/>
                </a:solidFill>
                <a:latin typeface="Times New Roman"/>
              </a:rPr>
              <a:t>материал урока соответствовал принципу научности, доступности и был посилен для </a:t>
            </a:r>
            <a:r>
              <a:rPr lang="ru-RU" sz="8800" dirty="0" smtClean="0">
                <a:solidFill>
                  <a:schemeClr val="tx1"/>
                </a:solidFill>
                <a:latin typeface="Times New Roman"/>
              </a:rPr>
              <a:t>обучающихся  данных классов. </a:t>
            </a:r>
            <a:r>
              <a:rPr lang="ru-RU" sz="8800" dirty="0">
                <a:solidFill>
                  <a:schemeClr val="tx1"/>
                </a:solidFill>
                <a:latin typeface="Times New Roman"/>
              </a:rPr>
              <a:t>Учебная информация была привлекательна для </a:t>
            </a:r>
            <a:r>
              <a:rPr lang="ru-RU" sz="8800" dirty="0" smtClean="0">
                <a:solidFill>
                  <a:schemeClr val="tx1"/>
                </a:solidFill>
                <a:latin typeface="Times New Roman"/>
              </a:rPr>
              <a:t>обучающихся (просмотр видео, расчет электроэнергии). </a:t>
            </a:r>
            <a:r>
              <a:rPr lang="ru-RU" sz="8800" dirty="0">
                <a:solidFill>
                  <a:schemeClr val="tx1"/>
                </a:solidFill>
                <a:latin typeface="Times New Roman"/>
              </a:rPr>
              <a:t>За счёт привлекательности содержания заданий и подачи учебного материала, повысились возможности учеников в достижении поставленных целей на </a:t>
            </a:r>
            <a:r>
              <a:rPr lang="ru-RU" sz="8800" dirty="0" smtClean="0">
                <a:solidFill>
                  <a:schemeClr val="tx1"/>
                </a:solidFill>
                <a:latin typeface="Times New Roman"/>
              </a:rPr>
              <a:t>уроке.</a:t>
            </a:r>
            <a:r>
              <a:rPr lang="ru-RU" sz="8800" dirty="0" smtClean="0">
                <a:solidFill>
                  <a:schemeClr val="tx1"/>
                </a:solidFill>
                <a:latin typeface="Calibri"/>
              </a:rPr>
              <a:t>	</a:t>
            </a:r>
            <a:endParaRPr lang="ru-RU" sz="8800" dirty="0">
              <a:solidFill>
                <a:schemeClr val="tx1"/>
              </a:solidFill>
              <a:latin typeface="Times New Roman"/>
            </a:endParaRPr>
          </a:p>
          <a:p>
            <a:pPr marL="114300" marR="19050" indent="0" algn="just">
              <a:buNone/>
            </a:pPr>
            <a:r>
              <a:rPr lang="ru-RU" sz="8800" dirty="0" smtClean="0">
                <a:solidFill>
                  <a:schemeClr val="tx1"/>
                </a:solidFill>
                <a:latin typeface="Times New Roman"/>
              </a:rPr>
              <a:t>	Занятие прошло эффективно</a:t>
            </a:r>
            <a:r>
              <a:rPr lang="ru-RU" sz="8800" dirty="0">
                <a:solidFill>
                  <a:schemeClr val="tx1"/>
                </a:solidFill>
                <a:latin typeface="Times New Roman"/>
              </a:rPr>
              <a:t>, запланированный объём </a:t>
            </a:r>
            <a:r>
              <a:rPr lang="ru-RU" sz="8800" dirty="0" smtClean="0">
                <a:solidFill>
                  <a:schemeClr val="tx1"/>
                </a:solidFill>
                <a:latin typeface="Times New Roman"/>
              </a:rPr>
              <a:t>был выполнен. Интенсивность </a:t>
            </a:r>
            <a:r>
              <a:rPr lang="ru-RU" sz="8800" dirty="0">
                <a:solidFill>
                  <a:schemeClr val="tx1"/>
                </a:solidFill>
                <a:latin typeface="Times New Roman"/>
              </a:rPr>
              <a:t>урока была оптимальной с учётом физических и психологических особенностей учеников</a:t>
            </a:r>
            <a:r>
              <a:rPr lang="ru-RU" sz="8800" dirty="0" smtClean="0">
                <a:solidFill>
                  <a:schemeClr val="tx1"/>
                </a:solidFill>
                <a:latin typeface="Times New Roman"/>
              </a:rPr>
              <a:t>.</a:t>
            </a:r>
          </a:p>
          <a:p>
            <a:pPr marL="114300" marR="19050" indent="0" algn="just">
              <a:buNone/>
            </a:pPr>
            <a:r>
              <a:rPr lang="ru-RU" sz="8800" dirty="0" smtClean="0">
                <a:solidFill>
                  <a:schemeClr val="tx1"/>
                </a:solidFill>
                <a:latin typeface="Times New Roman"/>
              </a:rPr>
              <a:t>	</a:t>
            </a:r>
            <a:endParaRPr lang="ru-RU" sz="8800" dirty="0">
              <a:solidFill>
                <a:schemeClr val="tx1"/>
              </a:solidFill>
              <a:latin typeface="Calibri"/>
            </a:endParaRPr>
          </a:p>
          <a:p>
            <a:pPr marL="114300" indent="0" algn="just">
              <a:buNone/>
            </a:pP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28448"/>
            <a:ext cx="3773387" cy="283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9664"/>
            <a:ext cx="3773387" cy="283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435280" cy="1039427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знаний, формулирование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и цели занятия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32" y="1789968"/>
            <a:ext cx="3705568" cy="277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717040" cy="278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717040" cy="278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717040" cy="278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717039" cy="278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2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717040" cy="278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1055"/>
            <a:ext cx="3717039" cy="278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1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11054"/>
            <a:ext cx="3717039" cy="278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7280"/>
            <a:ext cx="3717038" cy="278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6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1811054"/>
            <a:ext cx="3717040" cy="278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706698" cy="278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3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6" y="179052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9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68</TotalTime>
  <Words>48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ОТЧЕТ О ПРОВЕДЕННОМ ЗАНЯТИИ</vt:lpstr>
      <vt:lpstr>  I. Организационный момент  </vt:lpstr>
      <vt:lpstr> II. Актуализация знаний, формулирование темы и цели занятия  </vt:lpstr>
      <vt:lpstr> III. Основная часть </vt:lpstr>
      <vt:lpstr> III. Основная часть </vt:lpstr>
      <vt:lpstr> III. Основная часть </vt:lpstr>
      <vt:lpstr> III. Основная часть </vt:lpstr>
      <vt:lpstr> III. Основная часть </vt:lpstr>
      <vt:lpstr> III. Основная часть </vt:lpstr>
      <vt:lpstr>IV. Физкультминутка</vt:lpstr>
      <vt:lpstr>V. Представление командами результаты работы в группах</vt:lpstr>
      <vt:lpstr>VI. Подведение итогов VII. Домашнее задание фирмам</vt:lpstr>
      <vt:lpstr>VIII. Рефлексия </vt:lpstr>
      <vt:lpstr>VIII. Рефлексия </vt:lpstr>
      <vt:lpstr>VIII. Рефлексия </vt:lpstr>
      <vt:lpstr>КРАТКИЙ АНАЛИЗ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ПРОВЕДЕННОМ ЗАНЯТИИ</dc:title>
  <dc:creator>Yuliya Erondaeva</dc:creator>
  <cp:lastModifiedBy>Yuliya Erondaeva</cp:lastModifiedBy>
  <cp:revision>13</cp:revision>
  <dcterms:created xsi:type="dcterms:W3CDTF">2023-11-04T05:32:53Z</dcterms:created>
  <dcterms:modified xsi:type="dcterms:W3CDTF">2023-11-04T10:10:44Z</dcterms:modified>
</cp:coreProperties>
</file>